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Masters/slideMaster1.xml" ContentType="application/vnd.openxmlformats-officedocument.presentationml.slideMaster+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9.xml" ContentType="application/vnd.openxmlformats-officedocument.presentationml.slideLayout+xml"/>
  <Override PartName="/ppt/slideLayouts/slideLayout8.xml" ContentType="application/vnd.openxmlformats-officedocument.presentationml.slideLayout+xml"/>
  <Override PartName="/ppt/slideLayouts/slideLayout7.xml" ContentType="application/vnd.openxmlformats-officedocument.presentationml.slideLayout+xml"/>
  <Override PartName="/ppt/slideLayouts/slideLayout5.xml" ContentType="application/vnd.openxmlformats-officedocument.presentationml.slideLayout+xml"/>
  <Override PartName="/ppt/theme/theme1.xml" ContentType="application/vnd.openxmlformats-officedocument.theme+xml"/>
  <Override PartName="/ppt/tableStyles.xml" ContentType="application/vnd.openxmlformats-officedocument.presentationml.tableStyles+xml"/>
  <Override PartName="/ppt/viewProps.xml" ContentType="application/vnd.openxmlformats-officedocument.presentationml.viewProps+xml"/>
  <Override PartName="/ppt/presProps.xml" ContentType="application/vnd.openxmlformats-officedocument.presentationml.presProps+xml"/>
  <Override PartName="/docProps/app.xml" ContentType="application/vnd.openxmlformats-officedocument.extended-properties+xml"/>
  <Override PartName="/docProps/core.xml" ContentType="application/vnd.openxmlformats-package.core-properties+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001" autoAdjust="0"/>
    <p:restoredTop sz="94660"/>
  </p:normalViewPr>
  <p:slideViewPr>
    <p:cSldViewPr snapToGrid="0">
      <p:cViewPr>
        <p:scale>
          <a:sx n="69" d="100"/>
          <a:sy n="69" d="100"/>
        </p:scale>
        <p:origin x="32" y="3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customXml" Target="../customXml/item2.xml"/><Relationship Id="rId3" Type="http://schemas.openxmlformats.org/officeDocument/2006/relationships/presProps" Target="presProps.xml"/><Relationship Id="rId7" Type="http://schemas.openxmlformats.org/officeDocument/2006/relationships/customXml" Target="../customXml/item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 Id="rId9" Type="http://schemas.openxmlformats.org/officeDocument/2006/relationships/customXml" Target="../customXml/item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0E16CFFC-D27F-4DA0-98F5-FA31DA5DDCF0}" type="datetimeFigureOut">
              <a:rPr lang="en-GB" smtClean="0"/>
              <a:t>04/07/2024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A424AE7-D231-490A-A1E0-4CE5C82E826B}" type="slidenum">
              <a:rPr lang="en-GB" smtClean="0"/>
              <a:t>‹#›</a:t>
            </a:fld>
            <a:endParaRPr lang="en-GB"/>
          </a:p>
        </p:txBody>
      </p:sp>
    </p:spTree>
    <p:extLst>
      <p:ext uri="{BB962C8B-B14F-4D97-AF65-F5344CB8AC3E}">
        <p14:creationId xmlns:p14="http://schemas.microsoft.com/office/powerpoint/2010/main" val="11637639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0E16CFFC-D27F-4DA0-98F5-FA31DA5DDCF0}" type="datetimeFigureOut">
              <a:rPr lang="en-GB" smtClean="0"/>
              <a:t>04/07/2024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A424AE7-D231-490A-A1E0-4CE5C82E826B}" type="slidenum">
              <a:rPr lang="en-GB" smtClean="0"/>
              <a:t>‹#›</a:t>
            </a:fld>
            <a:endParaRPr lang="en-GB"/>
          </a:p>
        </p:txBody>
      </p:sp>
    </p:spTree>
    <p:extLst>
      <p:ext uri="{BB962C8B-B14F-4D97-AF65-F5344CB8AC3E}">
        <p14:creationId xmlns:p14="http://schemas.microsoft.com/office/powerpoint/2010/main" val="22648892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0E16CFFC-D27F-4DA0-98F5-FA31DA5DDCF0}" type="datetimeFigureOut">
              <a:rPr lang="en-GB" smtClean="0"/>
              <a:t>04/07/2024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A424AE7-D231-490A-A1E0-4CE5C82E826B}" type="slidenum">
              <a:rPr lang="en-GB" smtClean="0"/>
              <a:t>‹#›</a:t>
            </a:fld>
            <a:endParaRPr lang="en-GB"/>
          </a:p>
        </p:txBody>
      </p:sp>
    </p:spTree>
    <p:extLst>
      <p:ext uri="{BB962C8B-B14F-4D97-AF65-F5344CB8AC3E}">
        <p14:creationId xmlns:p14="http://schemas.microsoft.com/office/powerpoint/2010/main" val="21177182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0E16CFFC-D27F-4DA0-98F5-FA31DA5DDCF0}" type="datetimeFigureOut">
              <a:rPr lang="en-GB" smtClean="0"/>
              <a:t>04/07/2024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A424AE7-D231-490A-A1E0-4CE5C82E826B}" type="slidenum">
              <a:rPr lang="en-GB" smtClean="0"/>
              <a:t>‹#›</a:t>
            </a:fld>
            <a:endParaRPr lang="en-GB"/>
          </a:p>
        </p:txBody>
      </p:sp>
    </p:spTree>
    <p:extLst>
      <p:ext uri="{BB962C8B-B14F-4D97-AF65-F5344CB8AC3E}">
        <p14:creationId xmlns:p14="http://schemas.microsoft.com/office/powerpoint/2010/main" val="2736199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0E16CFFC-D27F-4DA0-98F5-FA31DA5DDCF0}" type="datetimeFigureOut">
              <a:rPr lang="en-GB" smtClean="0"/>
              <a:t>04/07/2024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A424AE7-D231-490A-A1E0-4CE5C82E826B}" type="slidenum">
              <a:rPr lang="en-GB" smtClean="0"/>
              <a:t>‹#›</a:t>
            </a:fld>
            <a:endParaRPr lang="en-GB"/>
          </a:p>
        </p:txBody>
      </p:sp>
    </p:spTree>
    <p:extLst>
      <p:ext uri="{BB962C8B-B14F-4D97-AF65-F5344CB8AC3E}">
        <p14:creationId xmlns:p14="http://schemas.microsoft.com/office/powerpoint/2010/main" val="27784023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0E16CFFC-D27F-4DA0-98F5-FA31DA5DDCF0}" type="datetimeFigureOut">
              <a:rPr lang="en-GB" smtClean="0"/>
              <a:t>04/07/2024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A424AE7-D231-490A-A1E0-4CE5C82E826B}" type="slidenum">
              <a:rPr lang="en-GB" smtClean="0"/>
              <a:t>‹#›</a:t>
            </a:fld>
            <a:endParaRPr lang="en-GB"/>
          </a:p>
        </p:txBody>
      </p:sp>
    </p:spTree>
    <p:extLst>
      <p:ext uri="{BB962C8B-B14F-4D97-AF65-F5344CB8AC3E}">
        <p14:creationId xmlns:p14="http://schemas.microsoft.com/office/powerpoint/2010/main" val="27973673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0E16CFFC-D27F-4DA0-98F5-FA31DA5DDCF0}" type="datetimeFigureOut">
              <a:rPr lang="en-GB" smtClean="0"/>
              <a:t>04/07/2024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3A424AE7-D231-490A-A1E0-4CE5C82E826B}" type="slidenum">
              <a:rPr lang="en-GB" smtClean="0"/>
              <a:t>‹#›</a:t>
            </a:fld>
            <a:endParaRPr lang="en-GB"/>
          </a:p>
        </p:txBody>
      </p:sp>
    </p:spTree>
    <p:extLst>
      <p:ext uri="{BB962C8B-B14F-4D97-AF65-F5344CB8AC3E}">
        <p14:creationId xmlns:p14="http://schemas.microsoft.com/office/powerpoint/2010/main" val="28339543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0E16CFFC-D27F-4DA0-98F5-FA31DA5DDCF0}" type="datetimeFigureOut">
              <a:rPr lang="en-GB" smtClean="0"/>
              <a:t>04/07/2024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3A424AE7-D231-490A-A1E0-4CE5C82E826B}" type="slidenum">
              <a:rPr lang="en-GB" smtClean="0"/>
              <a:t>‹#›</a:t>
            </a:fld>
            <a:endParaRPr lang="en-GB"/>
          </a:p>
        </p:txBody>
      </p:sp>
    </p:spTree>
    <p:extLst>
      <p:ext uri="{BB962C8B-B14F-4D97-AF65-F5344CB8AC3E}">
        <p14:creationId xmlns:p14="http://schemas.microsoft.com/office/powerpoint/2010/main" val="17678274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E16CFFC-D27F-4DA0-98F5-FA31DA5DDCF0}" type="datetimeFigureOut">
              <a:rPr lang="en-GB" smtClean="0"/>
              <a:t>04/07/2024</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3A424AE7-D231-490A-A1E0-4CE5C82E826B}" type="slidenum">
              <a:rPr lang="en-GB" smtClean="0"/>
              <a:t>‹#›</a:t>
            </a:fld>
            <a:endParaRPr lang="en-GB"/>
          </a:p>
        </p:txBody>
      </p:sp>
    </p:spTree>
    <p:extLst>
      <p:ext uri="{BB962C8B-B14F-4D97-AF65-F5344CB8AC3E}">
        <p14:creationId xmlns:p14="http://schemas.microsoft.com/office/powerpoint/2010/main" val="19892411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0E16CFFC-D27F-4DA0-98F5-FA31DA5DDCF0}" type="datetimeFigureOut">
              <a:rPr lang="en-GB" smtClean="0"/>
              <a:t>04/07/2024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A424AE7-D231-490A-A1E0-4CE5C82E826B}" type="slidenum">
              <a:rPr lang="en-GB" smtClean="0"/>
              <a:t>‹#›</a:t>
            </a:fld>
            <a:endParaRPr lang="en-GB"/>
          </a:p>
        </p:txBody>
      </p:sp>
    </p:spTree>
    <p:extLst>
      <p:ext uri="{BB962C8B-B14F-4D97-AF65-F5344CB8AC3E}">
        <p14:creationId xmlns:p14="http://schemas.microsoft.com/office/powerpoint/2010/main" val="14222584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0E16CFFC-D27F-4DA0-98F5-FA31DA5DDCF0}" type="datetimeFigureOut">
              <a:rPr lang="en-GB" smtClean="0"/>
              <a:t>04/07/2024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A424AE7-D231-490A-A1E0-4CE5C82E826B}" type="slidenum">
              <a:rPr lang="en-GB" smtClean="0"/>
              <a:t>‹#›</a:t>
            </a:fld>
            <a:endParaRPr lang="en-GB"/>
          </a:p>
        </p:txBody>
      </p:sp>
    </p:spTree>
    <p:extLst>
      <p:ext uri="{BB962C8B-B14F-4D97-AF65-F5344CB8AC3E}">
        <p14:creationId xmlns:p14="http://schemas.microsoft.com/office/powerpoint/2010/main" val="4154354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E16CFFC-D27F-4DA0-98F5-FA31DA5DDCF0}" type="datetimeFigureOut">
              <a:rPr lang="en-GB" smtClean="0"/>
              <a:t>04/07/2024</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A424AE7-D231-490A-A1E0-4CE5C82E826B}" type="slidenum">
              <a:rPr lang="en-GB" smtClean="0"/>
              <a:t>‹#›</a:t>
            </a:fld>
            <a:endParaRPr lang="en-GB"/>
          </a:p>
        </p:txBody>
      </p:sp>
    </p:spTree>
    <p:extLst>
      <p:ext uri="{BB962C8B-B14F-4D97-AF65-F5344CB8AC3E}">
        <p14:creationId xmlns:p14="http://schemas.microsoft.com/office/powerpoint/2010/main" val="40788435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Tower of London poppies attract 500,000 to Lincoln Castle - BBC News"/>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47335" y="73891"/>
            <a:ext cx="2260119" cy="2309092"/>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Tower of London ceramic poppies to be displayed at Lincoln Castle"/>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l="-1" r="34942"/>
          <a:stretch/>
        </p:blipFill>
        <p:spPr bwMode="auto">
          <a:xfrm>
            <a:off x="9780862" y="73890"/>
            <a:ext cx="2235647" cy="2309093"/>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3"/>
          <p:cNvSpPr/>
          <p:nvPr/>
        </p:nvSpPr>
        <p:spPr>
          <a:xfrm>
            <a:off x="2528921" y="962440"/>
            <a:ext cx="7130473" cy="1477328"/>
          </a:xfrm>
          <a:prstGeom prst="rect">
            <a:avLst/>
          </a:prstGeom>
        </p:spPr>
        <p:txBody>
          <a:bodyPr wrap="square">
            <a:spAutoFit/>
          </a:bodyPr>
          <a:lstStyle/>
          <a:p>
            <a:pPr fontAlgn="base">
              <a:buFont typeface="Arial" panose="020B0604020202020204" pitchFamily="34" charset="0"/>
              <a:buChar char="•"/>
            </a:pPr>
            <a:r>
              <a:rPr lang="en-GB" sz="1000" b="0" i="0" dirty="0" smtClean="0">
                <a:solidFill>
                  <a:srgbClr val="141414"/>
                </a:solidFill>
                <a:effectLst/>
                <a:latin typeface="Letter-join No-Lead 40" panose="02000503000000020003" pitchFamily="2" charset="0"/>
              </a:rPr>
              <a:t>The installation at the Tower of London included 888,246 ceramic poppies, representing each death in the British and Colonial forces between 1914 and 1918</a:t>
            </a:r>
          </a:p>
          <a:p>
            <a:pPr fontAlgn="base">
              <a:buFont typeface="Arial" panose="020B0604020202020204" pitchFamily="34" charset="0"/>
              <a:buChar char="•"/>
            </a:pPr>
            <a:r>
              <a:rPr lang="en-GB" sz="1000" b="0" i="0" dirty="0" smtClean="0">
                <a:solidFill>
                  <a:srgbClr val="141414"/>
                </a:solidFill>
                <a:effectLst/>
                <a:latin typeface="Letter-join No-Lead 40" panose="02000503000000020003" pitchFamily="2" charset="0"/>
              </a:rPr>
              <a:t>It was created by Derbyshire artist Paul Cummins and designed by Tom Piper. It was named Blood Swept Lands and Seas of Red after a line written by a soldier who died in Belgium</a:t>
            </a:r>
          </a:p>
          <a:p>
            <a:pPr fontAlgn="base">
              <a:buFont typeface="Arial" panose="020B0604020202020204" pitchFamily="34" charset="0"/>
              <a:buChar char="•"/>
            </a:pPr>
            <a:r>
              <a:rPr lang="en-GB" sz="1000" b="0" i="0" dirty="0" smtClean="0">
                <a:solidFill>
                  <a:srgbClr val="141414"/>
                </a:solidFill>
                <a:effectLst/>
                <a:latin typeface="Letter-join No-Lead 40" panose="02000503000000020003" pitchFamily="2" charset="0"/>
              </a:rPr>
              <a:t>Wave and the Weeping Window, which together have more than 10,000 ceramic poppies, were bought for the nation last year by the charities Backstage Trust and the </a:t>
            </a:r>
            <a:r>
              <a:rPr lang="en-GB" sz="1000" b="0" i="0" dirty="0" err="1" smtClean="0">
                <a:solidFill>
                  <a:srgbClr val="141414"/>
                </a:solidFill>
                <a:effectLst/>
                <a:latin typeface="Letter-join No-Lead 40" panose="02000503000000020003" pitchFamily="2" charset="0"/>
              </a:rPr>
              <a:t>Clore</a:t>
            </a:r>
            <a:r>
              <a:rPr lang="en-GB" sz="1000" b="0" i="0" dirty="0" smtClean="0">
                <a:solidFill>
                  <a:srgbClr val="141414"/>
                </a:solidFill>
                <a:effectLst/>
                <a:latin typeface="Letter-join No-Lead 40" panose="02000503000000020003" pitchFamily="2" charset="0"/>
              </a:rPr>
              <a:t> Duffield Foundation</a:t>
            </a:r>
          </a:p>
          <a:p>
            <a:pPr fontAlgn="base">
              <a:buFont typeface="Arial" panose="020B0604020202020204" pitchFamily="34" charset="0"/>
              <a:buChar char="•"/>
            </a:pPr>
            <a:r>
              <a:rPr lang="en-GB" sz="1000" b="0" i="0" dirty="0" smtClean="0">
                <a:solidFill>
                  <a:srgbClr val="141414"/>
                </a:solidFill>
                <a:effectLst/>
                <a:latin typeface="Letter-join No-Lead 40" panose="02000503000000020003" pitchFamily="2" charset="0"/>
              </a:rPr>
              <a:t>A total of £9m was raised for six military service charities after most of the poppies, which were handmade in Derby, were sold to members of the public for £25 each</a:t>
            </a:r>
          </a:p>
          <a:p>
            <a:pPr fontAlgn="base">
              <a:buFont typeface="Arial" panose="020B0604020202020204" pitchFamily="34" charset="0"/>
              <a:buChar char="•"/>
            </a:pPr>
            <a:r>
              <a:rPr lang="en-GB" sz="1000" dirty="0" smtClean="0">
                <a:latin typeface="Letter-join No-Lead 40" panose="02000503000000020003" pitchFamily="2" charset="0"/>
              </a:rPr>
              <a:t>An </a:t>
            </a:r>
            <a:r>
              <a:rPr lang="en-GB" sz="1000" dirty="0">
                <a:latin typeface="Letter-join No-Lead 40" panose="02000503000000020003" pitchFamily="2" charset="0"/>
              </a:rPr>
              <a:t>exhibition of ceramic poppies at Lincoln Castle marking the centenary of World War </a:t>
            </a:r>
            <a:r>
              <a:rPr lang="en-GB" sz="1000" dirty="0" smtClean="0">
                <a:latin typeface="Letter-join No-Lead 40" panose="02000503000000020003" pitchFamily="2" charset="0"/>
              </a:rPr>
              <a:t>One </a:t>
            </a:r>
            <a:r>
              <a:rPr lang="en-GB" sz="1000" dirty="0">
                <a:latin typeface="Letter-join No-Lead 40" panose="02000503000000020003" pitchFamily="2" charset="0"/>
              </a:rPr>
              <a:t>attracted over 500,000 visitors.</a:t>
            </a:r>
            <a:endParaRPr lang="en-GB" sz="1000" i="0" dirty="0">
              <a:solidFill>
                <a:srgbClr val="141414"/>
              </a:solidFill>
              <a:effectLst/>
              <a:latin typeface="Letter-join No-Lead 40" panose="02000503000000020003" pitchFamily="2" charset="0"/>
            </a:endParaRPr>
          </a:p>
        </p:txBody>
      </p:sp>
      <p:sp>
        <p:nvSpPr>
          <p:cNvPr id="6" name="Rectangle 5"/>
          <p:cNvSpPr/>
          <p:nvPr/>
        </p:nvSpPr>
        <p:spPr>
          <a:xfrm>
            <a:off x="189345" y="2618769"/>
            <a:ext cx="3699164" cy="2092881"/>
          </a:xfrm>
          <a:prstGeom prst="rect">
            <a:avLst/>
          </a:prstGeom>
          <a:ln w="19050">
            <a:solidFill>
              <a:srgbClr val="FF0000"/>
            </a:solidFill>
          </a:ln>
        </p:spPr>
        <p:txBody>
          <a:bodyPr wrap="square">
            <a:spAutoFit/>
          </a:bodyPr>
          <a:lstStyle/>
          <a:p>
            <a:pPr algn="ctr"/>
            <a:r>
              <a:rPr lang="en-GB" sz="1000" b="1" u="sng" dirty="0" smtClean="0">
                <a:solidFill>
                  <a:srgbClr val="FF0000"/>
                </a:solidFill>
                <a:latin typeface="Letter-join No-Lead 40" panose="02000503000000020003" pitchFamily="2" charset="0"/>
              </a:rPr>
              <a:t>Recall and Remember</a:t>
            </a:r>
          </a:p>
          <a:p>
            <a:endParaRPr lang="en-GB" sz="1000" dirty="0" smtClean="0">
              <a:latin typeface="Letter-join No-Lead 40" panose="02000503000000020003" pitchFamily="2" charset="0"/>
            </a:endParaRPr>
          </a:p>
          <a:p>
            <a:r>
              <a:rPr lang="en-GB" sz="1000" dirty="0" smtClean="0">
                <a:latin typeface="Letter-join No-Lead 40" panose="02000503000000020003" pitchFamily="2" charset="0"/>
              </a:rPr>
              <a:t>Clay has 2 main properties: Plasticity - the ability to hold its form while at the same time be pliable enough to be moulded. </a:t>
            </a:r>
            <a:endParaRPr lang="en-GB" sz="1000" dirty="0">
              <a:latin typeface="Letter-join No-Lead 40" panose="02000503000000020003" pitchFamily="2" charset="0"/>
            </a:endParaRPr>
          </a:p>
          <a:p>
            <a:r>
              <a:rPr lang="en-GB" sz="1000" dirty="0" smtClean="0">
                <a:latin typeface="Letter-join No-Lead 40" panose="02000503000000020003" pitchFamily="2" charset="0"/>
              </a:rPr>
              <a:t>Porosity – coarse enough to allow water to escape evenly from all surfaces so that it doesn’t crack and holds its shape when fired. </a:t>
            </a:r>
            <a:endParaRPr lang="en-GB" sz="1000" dirty="0">
              <a:latin typeface="Letter-join No-Lead 40" panose="02000503000000020003" pitchFamily="2" charset="0"/>
            </a:endParaRPr>
          </a:p>
          <a:p>
            <a:r>
              <a:rPr lang="en-GB" sz="1000" dirty="0" smtClean="0">
                <a:latin typeface="Letter-join No-Lead 40" panose="02000503000000020003" pitchFamily="2" charset="0"/>
              </a:rPr>
              <a:t>Ceramics is the art of making heat and corrosion resistant objects out of different types of clay which has been moulded or shaped and then fired at a high temperature, to harden it. Ceramics can be both practical items and artistic sculptures. To make them waterproof ceramics are coated with glaze. Coloured glaze is often used to add decoration.</a:t>
            </a:r>
            <a:endParaRPr lang="en-GB" sz="1000" dirty="0">
              <a:latin typeface="Letter-join No-Lead 40" panose="02000503000000020003" pitchFamily="2" charset="0"/>
            </a:endParaRPr>
          </a:p>
        </p:txBody>
      </p:sp>
      <p:sp>
        <p:nvSpPr>
          <p:cNvPr id="7" name="TextBox 6"/>
          <p:cNvSpPr txBox="1"/>
          <p:nvPr/>
        </p:nvSpPr>
        <p:spPr>
          <a:xfrm>
            <a:off x="2743201" y="230909"/>
            <a:ext cx="6532558" cy="523220"/>
          </a:xfrm>
          <a:prstGeom prst="rect">
            <a:avLst/>
          </a:prstGeom>
          <a:noFill/>
        </p:spPr>
        <p:txBody>
          <a:bodyPr wrap="none" rtlCol="0">
            <a:spAutoFit/>
          </a:bodyPr>
          <a:lstStyle/>
          <a:p>
            <a:r>
              <a:rPr lang="en-GB" sz="2800" b="1" dirty="0" smtClean="0">
                <a:solidFill>
                  <a:srgbClr val="FF0000"/>
                </a:solidFill>
                <a:latin typeface="Letter-join No-Lead 40" panose="02000503000000020003" pitchFamily="2" charset="0"/>
              </a:rPr>
              <a:t>Year 6 Clay Poppies Knowledge Organiser</a:t>
            </a:r>
            <a:endParaRPr lang="en-GB" sz="2800" b="1" dirty="0">
              <a:solidFill>
                <a:srgbClr val="FF0000"/>
              </a:solidFill>
              <a:latin typeface="Letter-join No-Lead 40" panose="02000503000000020003" pitchFamily="2" charset="0"/>
            </a:endParaRPr>
          </a:p>
        </p:txBody>
      </p:sp>
      <p:pic>
        <p:nvPicPr>
          <p:cNvPr id="8" name="Picture 7"/>
          <p:cNvPicPr>
            <a:picLocks noChangeAspect="1"/>
          </p:cNvPicPr>
          <p:nvPr/>
        </p:nvPicPr>
        <p:blipFill>
          <a:blip r:embed="rId4"/>
          <a:stretch>
            <a:fillRect/>
          </a:stretch>
        </p:blipFill>
        <p:spPr>
          <a:xfrm>
            <a:off x="9234886" y="2664402"/>
            <a:ext cx="2781623" cy="4050434"/>
          </a:xfrm>
          <a:prstGeom prst="rect">
            <a:avLst/>
          </a:prstGeom>
          <a:ln w="19050">
            <a:solidFill>
              <a:srgbClr val="FF0000"/>
            </a:solidFill>
          </a:ln>
        </p:spPr>
      </p:pic>
      <p:pic>
        <p:nvPicPr>
          <p:cNvPr id="9" name="Picture 8"/>
          <p:cNvPicPr>
            <a:picLocks noChangeAspect="1"/>
          </p:cNvPicPr>
          <p:nvPr/>
        </p:nvPicPr>
        <p:blipFill>
          <a:blip r:embed="rId5"/>
          <a:stretch>
            <a:fillRect/>
          </a:stretch>
        </p:blipFill>
        <p:spPr>
          <a:xfrm>
            <a:off x="258618" y="4797767"/>
            <a:ext cx="3463637" cy="1955464"/>
          </a:xfrm>
          <a:prstGeom prst="rect">
            <a:avLst/>
          </a:prstGeom>
          <a:ln w="19050">
            <a:solidFill>
              <a:srgbClr val="FF0000"/>
            </a:solidFill>
          </a:ln>
        </p:spPr>
      </p:pic>
      <p:graphicFrame>
        <p:nvGraphicFramePr>
          <p:cNvPr id="10" name="Table 9"/>
          <p:cNvGraphicFramePr>
            <a:graphicFrameLocks noGrp="1"/>
          </p:cNvGraphicFramePr>
          <p:nvPr>
            <p:extLst>
              <p:ext uri="{D42A27DB-BD31-4B8C-83A1-F6EECF244321}">
                <p14:modId xmlns:p14="http://schemas.microsoft.com/office/powerpoint/2010/main" val="3655555530"/>
              </p:ext>
            </p:extLst>
          </p:nvPr>
        </p:nvGraphicFramePr>
        <p:xfrm>
          <a:off x="4045203" y="3148526"/>
          <a:ext cx="5023429" cy="3126248"/>
        </p:xfrm>
        <a:graphic>
          <a:graphicData uri="http://schemas.openxmlformats.org/drawingml/2006/table">
            <a:tbl>
              <a:tblPr firstRow="1" firstCol="1" bandRow="1"/>
              <a:tblGrid>
                <a:gridCol w="1049343">
                  <a:extLst>
                    <a:ext uri="{9D8B030D-6E8A-4147-A177-3AD203B41FA5}">
                      <a16:colId xmlns:a16="http://schemas.microsoft.com/office/drawing/2014/main" val="2572782030"/>
                    </a:ext>
                  </a:extLst>
                </a:gridCol>
                <a:gridCol w="3974086">
                  <a:extLst>
                    <a:ext uri="{9D8B030D-6E8A-4147-A177-3AD203B41FA5}">
                      <a16:colId xmlns:a16="http://schemas.microsoft.com/office/drawing/2014/main" val="4235506168"/>
                    </a:ext>
                  </a:extLst>
                </a:gridCol>
              </a:tblGrid>
              <a:tr h="188314">
                <a:tc gridSpan="2">
                  <a:txBody>
                    <a:bodyPr/>
                    <a:lstStyle/>
                    <a:p>
                      <a:pPr algn="ctr">
                        <a:lnSpc>
                          <a:spcPct val="107000"/>
                        </a:lnSpc>
                        <a:spcAft>
                          <a:spcPts val="0"/>
                        </a:spcAft>
                      </a:pPr>
                      <a:r>
                        <a:rPr lang="en-GB" sz="1000" b="1">
                          <a:solidFill>
                            <a:srgbClr val="FF0000"/>
                          </a:solidFill>
                          <a:effectLst/>
                          <a:latin typeface="Letter-join No-Lead 40" panose="02000503000000020003" pitchFamily="2" charset="0"/>
                          <a:ea typeface="Calibri" panose="020F0502020204030204" pitchFamily="34" charset="0"/>
                          <a:cs typeface="Times New Roman" panose="02020603050405020304" pitchFamily="18" charset="0"/>
                        </a:rPr>
                        <a:t>Key Vocabulary</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GB"/>
                    </a:p>
                  </a:txBody>
                  <a:tcPr/>
                </a:tc>
                <a:extLst>
                  <a:ext uri="{0D108BD9-81ED-4DB2-BD59-A6C34878D82A}">
                    <a16:rowId xmlns:a16="http://schemas.microsoft.com/office/drawing/2014/main" val="3897868084"/>
                  </a:ext>
                </a:extLst>
              </a:tr>
              <a:tr h="493958">
                <a:tc>
                  <a:txBody>
                    <a:bodyPr/>
                    <a:lstStyle/>
                    <a:p>
                      <a:pPr algn="ctr">
                        <a:lnSpc>
                          <a:spcPct val="107000"/>
                        </a:lnSpc>
                        <a:spcAft>
                          <a:spcPts val="800"/>
                        </a:spcAft>
                      </a:pPr>
                      <a:r>
                        <a:rPr lang="en-GB" sz="1000" b="1">
                          <a:solidFill>
                            <a:srgbClr val="FF0000"/>
                          </a:solidFill>
                          <a:effectLst/>
                          <a:latin typeface="Letter-join No-Lead 40" panose="02000503000000020003" pitchFamily="2" charset="0"/>
                          <a:ea typeface="Calibri" panose="020F0502020204030204" pitchFamily="34" charset="0"/>
                          <a:cs typeface="Times New Roman" panose="02020603050405020304" pitchFamily="18" charset="0"/>
                        </a:rPr>
                        <a:t>Concept</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0"/>
                        </a:spcAft>
                      </a:pPr>
                      <a:r>
                        <a:rPr lang="en-GB" sz="1000" b="1">
                          <a:solidFill>
                            <a:srgbClr val="FF0000"/>
                          </a:solidFill>
                          <a:effectLst/>
                          <a:latin typeface="Letter-join No-Lead 40" panose="02000503000000020003" pitchFamily="2" charset="0"/>
                          <a:ea typeface="Calibri" panose="020F0502020204030204" pitchFamily="34" charset="0"/>
                          <a:cs typeface="Times New Roman" panose="02020603050405020304" pitchFamily="18" charset="0"/>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GB" sz="1000" dirty="0">
                          <a:effectLst/>
                          <a:latin typeface="Letter-join No-Lead 40" panose="02000503000000020003" pitchFamily="2" charset="0"/>
                          <a:ea typeface="Calibri" panose="020F0502020204030204" pitchFamily="34" charset="0"/>
                          <a:cs typeface="Times New Roman" panose="02020603050405020304" pitchFamily="18" charset="0"/>
                        </a:rPr>
                        <a:t>An idea that leads to specific form of drawing, painting or sculpture.</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78760078"/>
                  </a:ext>
                </a:extLst>
              </a:tr>
              <a:tr h="376628">
                <a:tc>
                  <a:txBody>
                    <a:bodyPr/>
                    <a:lstStyle/>
                    <a:p>
                      <a:pPr algn="ctr">
                        <a:lnSpc>
                          <a:spcPct val="107000"/>
                        </a:lnSpc>
                        <a:spcAft>
                          <a:spcPts val="0"/>
                        </a:spcAft>
                      </a:pPr>
                      <a:r>
                        <a:rPr lang="en-GB" sz="1000" b="1">
                          <a:solidFill>
                            <a:srgbClr val="FF0000"/>
                          </a:solidFill>
                          <a:effectLst/>
                          <a:latin typeface="Letter-join No-Lead 40" panose="02000503000000020003" pitchFamily="2" charset="0"/>
                          <a:ea typeface="Calibri" panose="020F0502020204030204" pitchFamily="34" charset="0"/>
                          <a:cs typeface="Times New Roman" panose="02020603050405020304" pitchFamily="18" charset="0"/>
                        </a:rPr>
                        <a:t>Sculpture</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en-GB" sz="1000">
                          <a:effectLst/>
                          <a:latin typeface="Letter-join No-Lead 40" panose="02000503000000020003" pitchFamily="2" charset="0"/>
                          <a:ea typeface="Calibri" panose="020F0502020204030204" pitchFamily="34" charset="0"/>
                          <a:cs typeface="Times New Roman" panose="02020603050405020304" pitchFamily="18" charset="0"/>
                        </a:rPr>
                        <a:t>The art of making three-dimensional representatives or abstract forms.</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607759415"/>
                  </a:ext>
                </a:extLst>
              </a:tr>
              <a:tr h="328523">
                <a:tc>
                  <a:txBody>
                    <a:bodyPr/>
                    <a:lstStyle/>
                    <a:p>
                      <a:pPr algn="ctr">
                        <a:lnSpc>
                          <a:spcPct val="107000"/>
                        </a:lnSpc>
                        <a:spcAft>
                          <a:spcPts val="0"/>
                        </a:spcAft>
                      </a:pPr>
                      <a:r>
                        <a:rPr lang="en-GB" sz="1000" b="1">
                          <a:solidFill>
                            <a:srgbClr val="FF0000"/>
                          </a:solidFill>
                          <a:effectLst/>
                          <a:latin typeface="Letter-join No-Lead 40" panose="02000503000000020003" pitchFamily="2" charset="0"/>
                          <a:ea typeface="Calibri" panose="020F0502020204030204" pitchFamily="34" charset="0"/>
                          <a:cs typeface="Times New Roman" panose="02020603050405020304" pitchFamily="18" charset="0"/>
                        </a:rPr>
                        <a:t>Ceramic</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GB" sz="1000">
                          <a:effectLst/>
                          <a:latin typeface="Letter-join No-Lead 40" panose="02000503000000020003" pitchFamily="2" charset="0"/>
                          <a:ea typeface="Calibri" panose="020F0502020204030204" pitchFamily="34" charset="0"/>
                          <a:cs typeface="Times New Roman" panose="02020603050405020304" pitchFamily="18" charset="0"/>
                        </a:rPr>
                        <a:t>Pots and other articles made from clay, hardened by heat.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03891326"/>
                  </a:ext>
                </a:extLst>
              </a:tr>
              <a:tr h="328523">
                <a:tc>
                  <a:txBody>
                    <a:bodyPr/>
                    <a:lstStyle/>
                    <a:p>
                      <a:pPr algn="ctr">
                        <a:lnSpc>
                          <a:spcPct val="107000"/>
                        </a:lnSpc>
                        <a:spcAft>
                          <a:spcPts val="0"/>
                        </a:spcAft>
                      </a:pPr>
                      <a:r>
                        <a:rPr lang="en-GB" sz="1000" b="1">
                          <a:solidFill>
                            <a:srgbClr val="FF0000"/>
                          </a:solidFill>
                          <a:effectLst/>
                          <a:latin typeface="Letter-join No-Lead 40" panose="02000503000000020003" pitchFamily="2" charset="0"/>
                          <a:ea typeface="Calibri" panose="020F0502020204030204" pitchFamily="34" charset="0"/>
                          <a:cs typeface="Times New Roman" panose="02020603050405020304" pitchFamily="18" charset="0"/>
                        </a:rPr>
                        <a:t>Fired</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GB" sz="1000" dirty="0">
                          <a:effectLst/>
                          <a:latin typeface="Letter-join No-Lead 40" panose="02000503000000020003" pitchFamily="2" charset="0"/>
                          <a:ea typeface="Calibri" panose="020F0502020204030204" pitchFamily="34" charset="0"/>
                          <a:cs typeface="Times New Roman" panose="02020603050405020304" pitchFamily="18" charset="0"/>
                        </a:rPr>
                        <a:t>To heat clay and glazes up to a high temperature.</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71589262"/>
                  </a:ext>
                </a:extLst>
              </a:tr>
              <a:tr h="376628">
                <a:tc>
                  <a:txBody>
                    <a:bodyPr/>
                    <a:lstStyle/>
                    <a:p>
                      <a:pPr algn="ctr">
                        <a:lnSpc>
                          <a:spcPct val="107000"/>
                        </a:lnSpc>
                        <a:spcAft>
                          <a:spcPts val="0"/>
                        </a:spcAft>
                      </a:pPr>
                      <a:r>
                        <a:rPr lang="en-GB" sz="1000" b="1">
                          <a:solidFill>
                            <a:srgbClr val="FF0000"/>
                          </a:solidFill>
                          <a:effectLst/>
                          <a:latin typeface="Letter-join No-Lead 40" panose="02000503000000020003" pitchFamily="2" charset="0"/>
                          <a:ea typeface="Calibri" panose="020F0502020204030204" pitchFamily="34" charset="0"/>
                          <a:cs typeface="Times New Roman" panose="02020603050405020304" pitchFamily="18" charset="0"/>
                        </a:rPr>
                        <a:t>Enamelling</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GB" sz="1000">
                          <a:effectLst/>
                          <a:latin typeface="Letter-join No-Lead 40" panose="02000503000000020003" pitchFamily="2" charset="0"/>
                          <a:ea typeface="Calibri" panose="020F0502020204030204" pitchFamily="34" charset="0"/>
                          <a:cs typeface="Times New Roman" panose="02020603050405020304" pitchFamily="18" charset="0"/>
                        </a:rPr>
                        <a:t>To coat or decorate a hard object with a semi-transparent glossy substance.</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44671415"/>
                  </a:ext>
                </a:extLst>
              </a:tr>
              <a:tr h="328523">
                <a:tc>
                  <a:txBody>
                    <a:bodyPr/>
                    <a:lstStyle/>
                    <a:p>
                      <a:pPr algn="ctr">
                        <a:lnSpc>
                          <a:spcPct val="107000"/>
                        </a:lnSpc>
                        <a:spcAft>
                          <a:spcPts val="0"/>
                        </a:spcAft>
                      </a:pPr>
                      <a:r>
                        <a:rPr lang="en-GB" sz="1000" b="1">
                          <a:solidFill>
                            <a:srgbClr val="FF0000"/>
                          </a:solidFill>
                          <a:effectLst/>
                          <a:latin typeface="Letter-join No-Lead 40" panose="02000503000000020003" pitchFamily="2" charset="0"/>
                          <a:ea typeface="Calibri" panose="020F0502020204030204" pitchFamily="34" charset="0"/>
                          <a:cs typeface="Times New Roman" panose="02020603050405020304" pitchFamily="18" charset="0"/>
                        </a:rPr>
                        <a:t>Interpret</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GB" sz="1000">
                          <a:effectLst/>
                          <a:latin typeface="Letter-join No-Lead 40" panose="02000503000000020003" pitchFamily="2" charset="0"/>
                          <a:ea typeface="Calibri" panose="020F0502020204030204" pitchFamily="34" charset="0"/>
                          <a:cs typeface="Times New Roman" panose="02020603050405020304" pitchFamily="18" charset="0"/>
                        </a:rPr>
                        <a:t>Showing your own understanding of something.</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68030208"/>
                  </a:ext>
                </a:extLst>
              </a:tr>
              <a:tr h="376628">
                <a:tc>
                  <a:txBody>
                    <a:bodyPr/>
                    <a:lstStyle/>
                    <a:p>
                      <a:pPr algn="ctr">
                        <a:lnSpc>
                          <a:spcPct val="107000"/>
                        </a:lnSpc>
                        <a:spcAft>
                          <a:spcPts val="0"/>
                        </a:spcAft>
                      </a:pPr>
                      <a:r>
                        <a:rPr lang="en-GB" sz="1000" b="1">
                          <a:solidFill>
                            <a:srgbClr val="FF0000"/>
                          </a:solidFill>
                          <a:effectLst/>
                          <a:latin typeface="Letter-join No-Lead 40" panose="02000503000000020003" pitchFamily="2" charset="0"/>
                          <a:ea typeface="Calibri" panose="020F0502020204030204" pitchFamily="34" charset="0"/>
                          <a:cs typeface="Times New Roman" panose="02020603050405020304" pitchFamily="18" charset="0"/>
                        </a:rPr>
                        <a:t>Interpretation</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en-GB" sz="1000">
                          <a:effectLst/>
                          <a:latin typeface="Letter-join No-Lead 40" panose="02000503000000020003" pitchFamily="2" charset="0"/>
                          <a:ea typeface="Calibri" panose="020F0502020204030204" pitchFamily="34" charset="0"/>
                          <a:cs typeface="Times New Roman" panose="02020603050405020304" pitchFamily="18" charset="0"/>
                        </a:rPr>
                        <a:t>Explain your own understanding of something.</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82349711"/>
                  </a:ext>
                </a:extLst>
              </a:tr>
              <a:tr h="328523">
                <a:tc>
                  <a:txBody>
                    <a:bodyPr/>
                    <a:lstStyle/>
                    <a:p>
                      <a:pPr algn="ctr">
                        <a:lnSpc>
                          <a:spcPct val="107000"/>
                        </a:lnSpc>
                        <a:spcAft>
                          <a:spcPts val="0"/>
                        </a:spcAft>
                      </a:pPr>
                      <a:r>
                        <a:rPr lang="en-GB" sz="1000" b="1">
                          <a:solidFill>
                            <a:srgbClr val="FF0000"/>
                          </a:solidFill>
                          <a:effectLst/>
                          <a:latin typeface="Letter-join No-Lead 40" panose="02000503000000020003" pitchFamily="2" charset="0"/>
                          <a:ea typeface="Calibri" panose="020F0502020204030204" pitchFamily="34" charset="0"/>
                          <a:cs typeface="Times New Roman" panose="02020603050405020304" pitchFamily="18" charset="0"/>
                        </a:rPr>
                        <a:t>Critique</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en-GB" sz="1000" dirty="0">
                          <a:effectLst/>
                          <a:latin typeface="Letter-join No-Lead 40" panose="02000503000000020003" pitchFamily="2" charset="0"/>
                          <a:ea typeface="Calibri" panose="020F0502020204030204" pitchFamily="34" charset="0"/>
                          <a:cs typeface="Times New Roman" panose="02020603050405020304" pitchFamily="18" charset="0"/>
                        </a:rPr>
                        <a:t>Express an analysis of the merits and faults of work of art. </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949189745"/>
                  </a:ext>
                </a:extLst>
              </a:tr>
            </a:tbl>
          </a:graphicData>
        </a:graphic>
      </p:graphicFrame>
    </p:spTree>
    <p:extLst>
      <p:ext uri="{BB962C8B-B14F-4D97-AF65-F5344CB8AC3E}">
        <p14:creationId xmlns:p14="http://schemas.microsoft.com/office/powerpoint/2010/main" val="368368124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B943BC1D88FF4247A97FD6FA7CAC956F" ma:contentTypeVersion="13" ma:contentTypeDescription="Create a new document." ma:contentTypeScope="" ma:versionID="ceec0a7928cae12513da22a075716380">
  <xsd:schema xmlns:xsd="http://www.w3.org/2001/XMLSchema" xmlns:xs="http://www.w3.org/2001/XMLSchema" xmlns:p="http://schemas.microsoft.com/office/2006/metadata/properties" xmlns:ns2="79e43c80-a72e-4c44-95a8-999c3656de01" xmlns:ns3="3b92f45f-882c-49c8-a6f5-79a79c8da663" targetNamespace="http://schemas.microsoft.com/office/2006/metadata/properties" ma:root="true" ma:fieldsID="8f07e65e2e671db453db9794e18bfe73" ns2:_="" ns3:_="">
    <xsd:import namespace="79e43c80-a72e-4c44-95a8-999c3656de01"/>
    <xsd:import namespace="3b92f45f-882c-49c8-a6f5-79a79c8da663"/>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element ref="ns2:MediaServiceDateTaken" minOccurs="0"/>
                <xsd:element ref="ns2:MediaServiceGenerationTime" minOccurs="0"/>
                <xsd:element ref="ns2:MediaServiceEventHashCode" minOccurs="0"/>
                <xsd:element ref="ns2:MediaLengthInSeconds" minOccurs="0"/>
                <xsd:element ref="ns2:lcf76f155ced4ddcb4097134ff3c332f" minOccurs="0"/>
                <xsd:element ref="ns3:TaxCatchAll" minOccurs="0"/>
                <xsd:element ref="ns2:MediaServiceOCR" minOccurs="0"/>
                <xsd:element ref="ns2: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9e43c80-a72e-4c44-95a8-999c3656de01"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element name="MediaServiceDateTaken" ma:index="12" nillable="true" ma:displayName="MediaServiceDateTaken" ma:hidden="true" ma:indexed="true" ma:internalName="MediaServiceDateTaken"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LengthInSeconds" ma:index="15" nillable="true" ma:displayName="MediaLengthInSeconds" ma:hidden="true" ma:internalName="MediaLengthInSeconds" ma:readOnly="true">
      <xsd:simpleType>
        <xsd:restriction base="dms:Unknown"/>
      </xsd:simpleType>
    </xsd:element>
    <xsd:element name="lcf76f155ced4ddcb4097134ff3c332f" ma:index="17" nillable="true" ma:taxonomy="true" ma:internalName="lcf76f155ced4ddcb4097134ff3c332f" ma:taxonomyFieldName="MediaServiceImageTags" ma:displayName="Image Tags" ma:readOnly="false" ma:fieldId="{5cf76f15-5ced-4ddc-b409-7134ff3c332f}" ma:taxonomyMulti="true" ma:sspId="fa3be15d-62ab-4747-9cca-abaedad99e2c" ma:termSetId="09814cd3-568e-fe90-9814-8d621ff8fb84" ma:anchorId="fba54fb3-c3e1-fe81-a776-ca4b69148c4d" ma:open="true" ma:isKeyword="false">
      <xsd:complexType>
        <xsd:sequence>
          <xsd:element ref="pc:Terms" minOccurs="0" maxOccurs="1"/>
        </xsd:sequence>
      </xsd:complexType>
    </xsd:element>
    <xsd:element name="MediaServiceOCR" ma:index="19" nillable="true" ma:displayName="Extracted Text" ma:internalName="MediaServiceOCR" ma:readOnly="true">
      <xsd:simpleType>
        <xsd:restriction base="dms:Note">
          <xsd:maxLength value="255"/>
        </xsd:restriction>
      </xsd:simpleType>
    </xsd:element>
    <xsd:element name="MediaServiceLocation" ma:index="20" nillable="true" ma:displayName="Location" ma:indexed="true"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3b92f45f-882c-49c8-a6f5-79a79c8da663" elementFormDefault="qualified">
    <xsd:import namespace="http://schemas.microsoft.com/office/2006/documentManagement/types"/>
    <xsd:import namespace="http://schemas.microsoft.com/office/infopath/2007/PartnerControls"/>
    <xsd:element name="TaxCatchAll" ma:index="18" nillable="true" ma:displayName="Taxonomy Catch All Column" ma:hidden="true" ma:list="{489d9628-c4cd-4998-9e32-f7f6e8518d85}" ma:internalName="TaxCatchAll" ma:showField="CatchAllData" ma:web="3b92f45f-882c-49c8-a6f5-79a79c8da663">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79e43c80-a72e-4c44-95a8-999c3656de01">
      <Terms xmlns="http://schemas.microsoft.com/office/infopath/2007/PartnerControls"/>
    </lcf76f155ced4ddcb4097134ff3c332f>
    <TaxCatchAll xmlns="3b92f45f-882c-49c8-a6f5-79a79c8da663" xsi:nil="true"/>
  </documentManagement>
</p:properties>
</file>

<file path=customXml/itemProps1.xml><?xml version="1.0" encoding="utf-8"?>
<ds:datastoreItem xmlns:ds="http://schemas.openxmlformats.org/officeDocument/2006/customXml" ds:itemID="{5491BDC3-C28A-4BCB-82CF-3FB38D236005}"/>
</file>

<file path=customXml/itemProps2.xml><?xml version="1.0" encoding="utf-8"?>
<ds:datastoreItem xmlns:ds="http://schemas.openxmlformats.org/officeDocument/2006/customXml" ds:itemID="{DF65C7CB-DF05-4C9F-BB32-90CBC89BD666}"/>
</file>

<file path=customXml/itemProps3.xml><?xml version="1.0" encoding="utf-8"?>
<ds:datastoreItem xmlns:ds="http://schemas.openxmlformats.org/officeDocument/2006/customXml" ds:itemID="{46600E54-D01E-4E26-A7F0-A16873D3A94A}"/>
</file>

<file path=docProps/app.xml><?xml version="1.0" encoding="utf-8"?>
<Properties xmlns="http://schemas.openxmlformats.org/officeDocument/2006/extended-properties" xmlns:vt="http://schemas.openxmlformats.org/officeDocument/2006/docPropsVTypes">
  <TotalTime>1208</TotalTime>
  <Words>369</Words>
  <Application>Microsoft Office PowerPoint</Application>
  <PresentationFormat>Widescreen</PresentationFormat>
  <Paragraphs>29</Paragraphs>
  <Slides>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Arial</vt:lpstr>
      <vt:lpstr>Calibri</vt:lpstr>
      <vt:lpstr>Calibri Light</vt:lpstr>
      <vt:lpstr>Letter-join No-Lead 40</vt:lpstr>
      <vt:lpstr>Times New Roman</vt:lpstr>
      <vt:lpstr>Office Theme</vt:lpstr>
      <vt:lpstr>PowerPoint Presentation</vt:lpstr>
    </vt:vector>
  </TitlesOfParts>
  <Company>L.E.A.D. IT Services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Kirsty Webb</dc:creator>
  <cp:lastModifiedBy>Kirsty Webb</cp:lastModifiedBy>
  <cp:revision>5</cp:revision>
  <dcterms:created xsi:type="dcterms:W3CDTF">2024-07-04T19:26:26Z</dcterms:created>
  <dcterms:modified xsi:type="dcterms:W3CDTF">2024-07-05T15:35:24Z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0x010100B943BC1D88FF4247A97FD6FA7CAC956F</vt:lpwstr>
  </property>
</Properties>
</file>