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70675" cy="97774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DA3"/>
    <a:srgbClr val="E5DFED"/>
    <a:srgbClr val="EDC2B1"/>
    <a:srgbClr val="A14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890626" cy="49056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778505" y="0"/>
            <a:ext cx="2890626" cy="49056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35063" y="1222375"/>
            <a:ext cx="4400550" cy="3300413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67068" y="4705380"/>
            <a:ext cx="5336540" cy="38498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286846"/>
            <a:ext cx="2890626" cy="4905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778505" y="9286846"/>
            <a:ext cx="2890626" cy="4905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9/29/2024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212576"/>
              </p:ext>
            </p:extLst>
          </p:nvPr>
        </p:nvGraphicFramePr>
        <p:xfrm>
          <a:off x="4281269" y="1512702"/>
          <a:ext cx="4641057" cy="4245830"/>
        </p:xfrm>
        <a:graphic>
          <a:graphicData uri="http://schemas.openxmlformats.org/drawingml/2006/table">
            <a:tbl>
              <a:tblPr firstRow="1" firstCol="1" bandRow="1"/>
              <a:tblGrid>
                <a:gridCol w="903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7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9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Axis</a:t>
                      </a:r>
                      <a:endParaRPr lang="en-GB" sz="1200" b="1" dirty="0">
                        <a:solidFill>
                          <a:srgbClr val="7C5DA3"/>
                        </a:solidFill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Countries which fought on the German </a:t>
                      </a:r>
                      <a:r>
                        <a:rPr lang="en-GB" sz="1200" dirty="0" smtClean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side. </a:t>
                      </a:r>
                      <a:endParaRPr lang="en-GB" sz="1200" dirty="0"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8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Allies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Countries which fought on the British </a:t>
                      </a:r>
                      <a:r>
                        <a:rPr lang="en-GB" sz="1200" dirty="0" smtClean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side.</a:t>
                      </a:r>
                      <a:endParaRPr lang="en-GB" sz="1200" dirty="0"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Nazi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 of the German political group which came to power in 1933.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4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Blitz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series of bombing raids on the UK.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4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Dambusters</a:t>
                      </a:r>
                      <a:endParaRPr lang="en-GB" sz="1200" b="1" dirty="0">
                        <a:solidFill>
                          <a:srgbClr val="7C5DA3"/>
                        </a:solidFill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bombing raid to destroy three dams in the Ruhr valley.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 </a:t>
                      </a:r>
                      <a:endParaRPr lang="en-GB" sz="1800" dirty="0" smtClean="0"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rgbClr val="7C5DA3"/>
                        </a:solidFill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385941"/>
                  </a:ext>
                </a:extLst>
              </a:tr>
              <a:tr h="3944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Bomber</a:t>
                      </a:r>
                      <a:r>
                        <a:rPr lang="en-GB" sz="1200" b="1" baseline="0" dirty="0" smtClean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County</a:t>
                      </a:r>
                      <a:endParaRPr lang="en-GB" sz="1200" b="1" dirty="0">
                        <a:solidFill>
                          <a:srgbClr val="7C5DA3"/>
                        </a:solidFill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Lincolnshire County because of the number of Bomber Command Squadrons based there during WWII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rgbClr val="7C5DA3"/>
                        </a:solidFill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071238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1200" b="1" dirty="0" smtClean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ropaganda</a:t>
                      </a:r>
                      <a:endParaRPr lang="en-GB" sz="1200" b="1" dirty="0">
                        <a:solidFill>
                          <a:srgbClr val="7C5DA3"/>
                        </a:solidFill>
                        <a:effectLst/>
                        <a:latin typeface="Letter-join No-Lead 40" panose="02000503000000020003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Controlling news media (such as radio) to depict the war effort .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7C5DA3"/>
                          </a:solidFill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Holocaust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Letter-join No-Lead 40" panose="02000503000000020003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Murder of Jews and other groups of people by the Nazis.</a:t>
                      </a:r>
                    </a:p>
                  </a:txBody>
                  <a:tcPr marL="59798" marR="5979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 noChangeArrowheads="1"/>
          </p:cNvSpPr>
          <p:nvPr/>
        </p:nvSpPr>
        <p:spPr>
          <a:xfrm>
            <a:off x="581832" y="131370"/>
            <a:ext cx="7886700" cy="492125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b="1" dirty="0" smtClean="0">
                <a:solidFill>
                  <a:srgbClr val="7030A0"/>
                </a:solidFill>
                <a:latin typeface="Letter-join No-Lead 40" panose="02000503000000020003" pitchFamily="2" charset="0"/>
              </a:rPr>
              <a:t>Bomber County: </a:t>
            </a:r>
            <a:r>
              <a:rPr lang="en-GB" altLang="en-US" sz="3200" b="1" dirty="0">
                <a:solidFill>
                  <a:srgbClr val="7030A0"/>
                </a:solidFill>
                <a:latin typeface="Letter-join No-Lead 40" panose="02000503000000020003" pitchFamily="2" charset="0"/>
              </a:rPr>
              <a:t>KS2 </a:t>
            </a:r>
            <a:r>
              <a:rPr lang="en-GB" altLang="en-US" sz="3200" b="1" dirty="0" smtClean="0">
                <a:solidFill>
                  <a:srgbClr val="7030A0"/>
                </a:solidFill>
                <a:latin typeface="Letter-join No-Lead 40" panose="02000503000000020003" pitchFamily="2" charset="0"/>
              </a:rPr>
              <a:t>Knowledge Organiser</a:t>
            </a:r>
            <a:endParaRPr lang="en-GB" altLang="en-US" sz="3200" b="1" dirty="0">
              <a:solidFill>
                <a:srgbClr val="7030A0"/>
              </a:solidFill>
              <a:latin typeface="Letter-join No-Lead 40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871640"/>
              </p:ext>
            </p:extLst>
          </p:nvPr>
        </p:nvGraphicFramePr>
        <p:xfrm>
          <a:off x="180136" y="1105764"/>
          <a:ext cx="3639732" cy="1293842"/>
        </p:xfrm>
        <a:graphic>
          <a:graphicData uri="http://schemas.openxmlformats.org/drawingml/2006/table">
            <a:tbl>
              <a:tblPr firstRow="1" firstCol="1" bandRow="1"/>
              <a:tblGrid>
                <a:gridCol w="3639732">
                  <a:extLst>
                    <a:ext uri="{9D8B030D-6E8A-4147-A177-3AD203B41FA5}">
                      <a16:colId xmlns:a16="http://schemas.microsoft.com/office/drawing/2014/main" val="2323469311"/>
                    </a:ext>
                  </a:extLst>
                </a:gridCol>
              </a:tblGrid>
              <a:tr h="528535">
                <a:tc>
                  <a:txBody>
                    <a:bodyPr/>
                    <a:lstStyle/>
                    <a:p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In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September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1939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, Britain entered into World War II, after Germany invaded Poland.</a:t>
                      </a:r>
                      <a:r>
                        <a:rPr lang="en-GB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1200" b="0" kern="1200" dirty="0" smtClean="0">
                        <a:solidFill>
                          <a:schemeClr val="tx1"/>
                        </a:solidFill>
                        <a:effectLst/>
                        <a:latin typeface="Letter-join No-Lead 40" panose="02000503000000020003" pitchFamily="2" charset="0"/>
                        <a:ea typeface="+mn-ea"/>
                        <a:cs typeface="+mn-cs"/>
                      </a:endParaRPr>
                    </a:p>
                  </a:txBody>
                  <a:tcPr marL="54157" marR="5415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951256"/>
                  </a:ext>
                </a:extLst>
              </a:tr>
              <a:tr h="765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Letter-join No-Lead 40" panose="02000503000000020003" pitchFamily="2" charset="0"/>
                          <a:ea typeface="+mn-ea"/>
                          <a:cs typeface="+mn-cs"/>
                        </a:rPr>
                        <a:t>The major Allied Powers were Britain, France, Russia, China and the United States. The major Axis Powers were Germany, Italy and Japan.</a:t>
                      </a:r>
                    </a:p>
                  </a:txBody>
                  <a:tcPr marL="54157" marR="5415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16310"/>
                  </a:ext>
                </a:extLst>
              </a:tr>
            </a:tbl>
          </a:graphicData>
        </a:graphic>
      </p:graphicFrame>
      <p:pic>
        <p:nvPicPr>
          <p:cNvPr id="6" name="Picture 2" descr="https://cms-b-assets.familysearch.org/9b/01/d2e0b1144fa5a5787f1361189e10/ww2-timelin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52" b="4180"/>
          <a:stretch/>
        </p:blipFill>
        <p:spPr bwMode="auto">
          <a:xfrm>
            <a:off x="0" y="3370049"/>
            <a:ext cx="4149519" cy="312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2121" y="2648080"/>
            <a:ext cx="3719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7C5DA3"/>
                </a:solidFill>
                <a:latin typeface="Letter-join No-Lead 40" panose="02000503000000020003" pitchFamily="2" charset="0"/>
              </a:rPr>
              <a:t>Key Turning Points</a:t>
            </a:r>
            <a:endParaRPr lang="en-GB" sz="2800" b="1" dirty="0">
              <a:solidFill>
                <a:srgbClr val="7C5DA3"/>
              </a:solidFill>
              <a:latin typeface="Letter-join No-Lead 40" panose="02000503000000020003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77382" y="6280727"/>
            <a:ext cx="766618" cy="5772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666836" y="6569363"/>
            <a:ext cx="1874982" cy="210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54512" y="4425502"/>
            <a:ext cx="121235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 smtClean="0">
                <a:solidFill>
                  <a:schemeClr val="accent1">
                    <a:lumMod val="50000"/>
                  </a:schemeClr>
                </a:solidFill>
              </a:rPr>
              <a:t>The Dambusters Raid</a:t>
            </a:r>
          </a:p>
          <a:p>
            <a:pPr algn="r"/>
            <a:r>
              <a:rPr lang="en-GB" sz="1200" dirty="0" smtClean="0"/>
              <a:t>May 16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 1943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8618" y="4424867"/>
            <a:ext cx="1168544" cy="92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29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3BC1D88FF4247A97FD6FA7CAC956F" ma:contentTypeVersion="13" ma:contentTypeDescription="Create a new document." ma:contentTypeScope="" ma:versionID="ceec0a7928cae12513da22a075716380">
  <xsd:schema xmlns:xsd="http://www.w3.org/2001/XMLSchema" xmlns:xs="http://www.w3.org/2001/XMLSchema" xmlns:p="http://schemas.microsoft.com/office/2006/metadata/properties" xmlns:ns2="79e43c80-a72e-4c44-95a8-999c3656de01" xmlns:ns3="3b92f45f-882c-49c8-a6f5-79a79c8da663" targetNamespace="http://schemas.microsoft.com/office/2006/metadata/properties" ma:root="true" ma:fieldsID="8f07e65e2e671db453db9794e18bfe73" ns2:_="" ns3:_="">
    <xsd:import namespace="79e43c80-a72e-4c44-95a8-999c3656de01"/>
    <xsd:import namespace="3b92f45f-882c-49c8-a6f5-79a79c8da6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43c80-a72e-4c44-95a8-999c3656d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a3be15d-62ab-4747-9cca-abaedad99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2f45f-882c-49c8-a6f5-79a79c8da66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89d9628-c4cd-4998-9e32-f7f6e8518d85}" ma:internalName="TaxCatchAll" ma:showField="CatchAllData" ma:web="3b92f45f-882c-49c8-a6f5-79a79c8da6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43c80-a72e-4c44-95a8-999c3656de01">
      <Terms xmlns="http://schemas.microsoft.com/office/infopath/2007/PartnerControls"/>
    </lcf76f155ced4ddcb4097134ff3c332f>
    <TaxCatchAll xmlns="3b92f45f-882c-49c8-a6f5-79a79c8da663" xsi:nil="true"/>
  </documentManagement>
</p:properties>
</file>

<file path=customXml/itemProps1.xml><?xml version="1.0" encoding="utf-8"?>
<ds:datastoreItem xmlns:ds="http://schemas.openxmlformats.org/officeDocument/2006/customXml" ds:itemID="{0311746D-533A-4B14-B867-79256D3F5C35}"/>
</file>

<file path=customXml/itemProps2.xml><?xml version="1.0" encoding="utf-8"?>
<ds:datastoreItem xmlns:ds="http://schemas.openxmlformats.org/officeDocument/2006/customXml" ds:itemID="{CD4BA891-18CB-4623-AD3A-B848B036A818}"/>
</file>

<file path=customXml/itemProps3.xml><?xml version="1.0" encoding="utf-8"?>
<ds:datastoreItem xmlns:ds="http://schemas.openxmlformats.org/officeDocument/2006/customXml" ds:itemID="{16C30A16-1E44-4C08-B152-D2E147F9A9FA}"/>
</file>

<file path=docProps/app.xml><?xml version="1.0" encoding="utf-8"?>
<Properties xmlns="http://schemas.openxmlformats.org/officeDocument/2006/extended-properties" xmlns:vt="http://schemas.openxmlformats.org/officeDocument/2006/docPropsVTypes">
  <TotalTime>6413</TotalTime>
  <Words>160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Letter-join No-Lead 40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Kirsty Webb</cp:lastModifiedBy>
  <cp:revision>128</cp:revision>
  <cp:lastPrinted>2024-09-11T11:06:59Z</cp:lastPrinted>
  <dcterms:created xsi:type="dcterms:W3CDTF">2019-01-14T16:39:51Z</dcterms:created>
  <dcterms:modified xsi:type="dcterms:W3CDTF">2024-09-29T21:28:41Z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0x010100B943BC1D88FF4247A97FD6FA7CAC956F</vt:lpwstr>
  </property>
</Properties>
</file>