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4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30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1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68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11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27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2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24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6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4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3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08BE6-87D7-4819-AC4A-3D39F39088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9B0B0-DA09-4942-B3A9-773DE22C0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92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5367" y="3868752"/>
            <a:ext cx="5133187" cy="203994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67696" y="360419"/>
            <a:ext cx="4577901" cy="1554272"/>
          </a:xfrm>
          <a:prstGeom prst="rect">
            <a:avLst/>
          </a:prstGeom>
          <a:ln w="22225" cmpd="sng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marL="342900" indent="-3429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marL="342900" indent="-3429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endParaRPr lang="en-GB" sz="900" dirty="0" smtClean="0">
              <a:latin typeface="Letter-join No-Lead 40" panose="02000503000000020003" pitchFamily="2" charset="0"/>
            </a:endParaRPr>
          </a:p>
          <a:p>
            <a:pPr marL="342900" indent="-3429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marL="342900" indent="-3429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marL="342900" indent="-3429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marL="342900" indent="-3429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marL="342900" indent="-3429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algn="ctr"/>
            <a:r>
              <a:rPr lang="en-GB" sz="1400" dirty="0" smtClean="0">
                <a:latin typeface="Letter-join No-Lead 40" panose="02000503000000020003" pitchFamily="2" charset="0"/>
              </a:rPr>
              <a:t>Series Circuit</a:t>
            </a:r>
            <a:endParaRPr lang="en-GB" sz="1400" dirty="0" smtClean="0">
              <a:latin typeface="Letter-join No-Lead 40" panose="02000503000000020003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51020" y="360419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.</a:t>
            </a:r>
            <a:endParaRPr lang="en-GB" sz="9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351" y="416015"/>
            <a:ext cx="2646195" cy="119682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882833" y="2083545"/>
            <a:ext cx="4562764" cy="1554272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 smtClean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marL="228600" indent="-228600">
              <a:buAutoNum type="arabicPeriod"/>
            </a:pPr>
            <a:endParaRPr lang="en-GB" sz="900" dirty="0">
              <a:latin typeface="Letter-join No-Lead 40" panose="02000503000000020003" pitchFamily="2" charset="0"/>
            </a:endParaRPr>
          </a:p>
          <a:p>
            <a:pPr algn="ctr"/>
            <a:r>
              <a:rPr lang="en-GB" sz="1400" dirty="0" smtClean="0">
                <a:latin typeface="Letter-join No-Lead 40" panose="02000503000000020003" pitchFamily="2" charset="0"/>
              </a:rPr>
              <a:t>Parallel Circuit</a:t>
            </a:r>
            <a:endParaRPr lang="en-GB" sz="1400" dirty="0" smtClean="0">
              <a:latin typeface="Letter-join No-Lead 40" panose="02000503000000020003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6908" y="2314480"/>
            <a:ext cx="3419475" cy="828675"/>
          </a:xfrm>
          <a:prstGeom prst="rect">
            <a:avLst/>
          </a:prstGeom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09946"/>
              </p:ext>
            </p:extLst>
          </p:nvPr>
        </p:nvGraphicFramePr>
        <p:xfrm>
          <a:off x="356984" y="692944"/>
          <a:ext cx="5946635" cy="5633040"/>
        </p:xfrm>
        <a:graphic>
          <a:graphicData uri="http://schemas.openxmlformats.org/drawingml/2006/table">
            <a:tbl>
              <a:tblPr firstRow="1" firstCol="1" bandRow="1"/>
              <a:tblGrid>
                <a:gridCol w="1297249">
                  <a:extLst>
                    <a:ext uri="{9D8B030D-6E8A-4147-A177-3AD203B41FA5}">
                      <a16:colId xmlns:a16="http://schemas.microsoft.com/office/drawing/2014/main" val="125754109"/>
                    </a:ext>
                  </a:extLst>
                </a:gridCol>
                <a:gridCol w="4649386">
                  <a:extLst>
                    <a:ext uri="{9D8B030D-6E8A-4147-A177-3AD203B41FA5}">
                      <a16:colId xmlns:a16="http://schemas.microsoft.com/office/drawing/2014/main" val="3122774307"/>
                    </a:ext>
                  </a:extLst>
                </a:gridCol>
              </a:tblGrid>
              <a:tr h="4545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Vocabulary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751724"/>
                  </a:ext>
                </a:extLst>
              </a:tr>
              <a:tr h="581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Circuit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complete route which an electric current can flow around.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951108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Component 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parts of which something is made.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529525"/>
                  </a:ext>
                </a:extLst>
              </a:tr>
              <a:tr h="581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Conductor 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substance that heat or electricity can pass through or along.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966510"/>
                  </a:ext>
                </a:extLst>
              </a:tr>
              <a:tr h="8720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Electricity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form of energy that can be carried by wires and is used for heating and lighting, and to provide power for devices.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246321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Insulator 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non-conductor of electricity or heat.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467826"/>
                  </a:ext>
                </a:extLst>
              </a:tr>
              <a:tr h="581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Resistance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force which slows down a moving object or vehicle.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872517"/>
                  </a:ext>
                </a:extLst>
              </a:tr>
              <a:tr h="581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Voltage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force of an electric current as measured in volts.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3478972"/>
                  </a:ext>
                </a:extLst>
              </a:tr>
              <a:tr h="581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Series Circuit 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series circuit is a closed circuit in which the current follows one path.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683884"/>
                  </a:ext>
                </a:extLst>
              </a:tr>
              <a:tr h="581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Parallel Circuit 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Closed circuit in which the current divides in two or more paths before re-joining.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727629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64655" y="110836"/>
            <a:ext cx="12034981" cy="658760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249216" y="280637"/>
            <a:ext cx="5942215" cy="36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Letter-join No-Lead 40" panose="02000503000000020003" pitchFamily="2" charset="0"/>
              </a:rPr>
              <a:t>Year 6 – Electricity Knowledge Organiser</a:t>
            </a:r>
            <a:endParaRPr lang="en-GB" b="1" dirty="0">
              <a:solidFill>
                <a:srgbClr val="7030A0"/>
              </a:solidFill>
              <a:latin typeface="Letter-join No-Lead 40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3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3BC1D88FF4247A97FD6FA7CAC956F" ma:contentTypeVersion="13" ma:contentTypeDescription="Create a new document." ma:contentTypeScope="" ma:versionID="ceec0a7928cae12513da22a075716380">
  <xsd:schema xmlns:xsd="http://www.w3.org/2001/XMLSchema" xmlns:xs="http://www.w3.org/2001/XMLSchema" xmlns:p="http://schemas.microsoft.com/office/2006/metadata/properties" xmlns:ns2="79e43c80-a72e-4c44-95a8-999c3656de01" xmlns:ns3="3b92f45f-882c-49c8-a6f5-79a79c8da663" targetNamespace="http://schemas.microsoft.com/office/2006/metadata/properties" ma:root="true" ma:fieldsID="8f07e65e2e671db453db9794e18bfe73" ns2:_="" ns3:_="">
    <xsd:import namespace="79e43c80-a72e-4c44-95a8-999c3656de01"/>
    <xsd:import namespace="3b92f45f-882c-49c8-a6f5-79a79c8da6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43c80-a72e-4c44-95a8-999c3656d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a3be15d-62ab-4747-9cca-abaedad99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2f45f-882c-49c8-a6f5-79a79c8da66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89d9628-c4cd-4998-9e32-f7f6e8518d85}" ma:internalName="TaxCatchAll" ma:showField="CatchAllData" ma:web="3b92f45f-882c-49c8-a6f5-79a79c8da6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43c80-a72e-4c44-95a8-999c3656de01">
      <Terms xmlns="http://schemas.microsoft.com/office/infopath/2007/PartnerControls"/>
    </lcf76f155ced4ddcb4097134ff3c332f>
    <TaxCatchAll xmlns="3b92f45f-882c-49c8-a6f5-79a79c8da663" xsi:nil="true"/>
  </documentManagement>
</p:properties>
</file>

<file path=customXml/itemProps1.xml><?xml version="1.0" encoding="utf-8"?>
<ds:datastoreItem xmlns:ds="http://schemas.openxmlformats.org/officeDocument/2006/customXml" ds:itemID="{EC6F8014-ECB6-43E6-AD06-EA3794791788}"/>
</file>

<file path=customXml/itemProps2.xml><?xml version="1.0" encoding="utf-8"?>
<ds:datastoreItem xmlns:ds="http://schemas.openxmlformats.org/officeDocument/2006/customXml" ds:itemID="{9CF734E4-FD63-4514-BCFA-09815AEF04A2}"/>
</file>

<file path=customXml/itemProps3.xml><?xml version="1.0" encoding="utf-8"?>
<ds:datastoreItem xmlns:ds="http://schemas.openxmlformats.org/officeDocument/2006/customXml" ds:itemID="{C8FF98E6-523A-4D74-9981-992DF550DDFC}"/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138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Letter-join No-Lead 40</vt:lpstr>
      <vt:lpstr>Times New Roman</vt:lpstr>
      <vt:lpstr>Office Theme</vt:lpstr>
      <vt:lpstr>PowerPoint Presentation</vt:lpstr>
    </vt:vector>
  </TitlesOfParts>
  <Company>L.E.A.D.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Webb</dc:creator>
  <cp:lastModifiedBy>Kirsty Webb</cp:lastModifiedBy>
  <cp:revision>10</cp:revision>
  <dcterms:created xsi:type="dcterms:W3CDTF">2024-07-04T19:50:19Z</dcterms:created>
  <dcterms:modified xsi:type="dcterms:W3CDTF">2024-09-04T15:40:08Z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0x010100B943BC1D88FF4247A97FD6FA7CAC956F</vt:lpwstr>
  </property>
</Properties>
</file>