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85005-01EE-C456-D593-7A192FEF7314}" v="1608" dt="2024-11-12T21:28:08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76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88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718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0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36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5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8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25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3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CFFC-D27F-4DA0-98F5-FA31DA5DDCF0}" type="datetimeFigureOut">
              <a:rPr lang="en-GB" smtClean="0"/>
              <a:t>04/01/2025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4AE7-D231-490A-A1E0-4CE5C82E82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84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44173" y="304421"/>
            <a:ext cx="994695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3600" b="1" u="sng" dirty="0">
                <a:solidFill>
                  <a:srgbClr val="FF0000"/>
                </a:solidFill>
                <a:latin typeface="Letter-join No-Lead 40" panose="02000503000000020003" pitchFamily="2" charset="0"/>
              </a:rPr>
              <a:t>Year </a:t>
            </a:r>
            <a:r>
              <a:rPr lang="en-GB" sz="36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6 </a:t>
            </a:r>
            <a:r>
              <a:rPr lang="en-GB" sz="36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Art</a:t>
            </a:r>
            <a:r>
              <a:rPr lang="en-GB" sz="36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 – </a:t>
            </a:r>
            <a:r>
              <a:rPr lang="en-GB" sz="36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Figure Drawing Knowledge Organiser</a:t>
            </a:r>
            <a:endParaRPr lang="en-GB" sz="3600" b="1" u="sng" dirty="0">
              <a:solidFill>
                <a:srgbClr val="FF0000"/>
              </a:solidFill>
              <a:latin typeface="Letter-join No-Lead 40" panose="02000503000000020003" pitchFamily="2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4826"/>
              </p:ext>
            </p:extLst>
          </p:nvPr>
        </p:nvGraphicFramePr>
        <p:xfrm>
          <a:off x="545238" y="960584"/>
          <a:ext cx="8481803" cy="4034838"/>
        </p:xfrm>
        <a:graphic>
          <a:graphicData uri="http://schemas.openxmlformats.org/drawingml/2006/table">
            <a:tbl>
              <a:tblPr firstRow="1" firstCol="1" bandRow="1"/>
              <a:tblGrid>
                <a:gridCol w="2151780">
                  <a:extLst>
                    <a:ext uri="{9D8B030D-6E8A-4147-A177-3AD203B41FA5}">
                      <a16:colId xmlns:a16="http://schemas.microsoft.com/office/drawing/2014/main" val="2572782030"/>
                    </a:ext>
                  </a:extLst>
                </a:gridCol>
                <a:gridCol w="6330023">
                  <a:extLst>
                    <a:ext uri="{9D8B030D-6E8A-4147-A177-3AD203B41FA5}">
                      <a16:colId xmlns:a16="http://schemas.microsoft.com/office/drawing/2014/main" val="4235506168"/>
                    </a:ext>
                  </a:extLst>
                </a:gridCol>
              </a:tblGrid>
              <a:tr h="16543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Key Vocabulary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868084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Combination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Merging different parts or qualities. Degas used a combination of different media to create his drawings.</a:t>
                      </a:r>
                      <a:r>
                        <a:rPr lang="en-GB" sz="1800" baseline="0" dirty="0" smtClean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218650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Composition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The way in which parts are put together</a:t>
                      </a:r>
                      <a:r>
                        <a:rPr lang="en-GB" sz="1800" baseline="0" dirty="0" smtClean="0"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 to create an outcome.</a:t>
                      </a:r>
                      <a:endParaRPr lang="en-GB" sz="1800" dirty="0">
                        <a:effectLst/>
                        <a:latin typeface="Letter-join No-Lead 4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247638"/>
                  </a:ext>
                </a:extLst>
              </a:tr>
              <a:tr h="3459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Hatching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Placing lines at an angle to</a:t>
                      </a:r>
                      <a:r>
                        <a:rPr lang="en-GB" baseline="0" dirty="0" smtClean="0">
                          <a:latin typeface="Letter-join No-Lead 40" panose="02000503000000020003" pitchFamily="2" charset="0"/>
                        </a:rPr>
                        <a:t> one another to create tone and shading.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760078"/>
                  </a:ext>
                </a:extLst>
              </a:tr>
              <a:tr h="3931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Impressionism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Art style</a:t>
                      </a:r>
                      <a:r>
                        <a:rPr lang="en-GB" baseline="0" dirty="0" smtClean="0">
                          <a:latin typeface="Letter-join No-Lead 40" panose="02000503000000020003" pitchFamily="2" charset="0"/>
                        </a:rPr>
                        <a:t> which focuses on creating the impression of the moment.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21998"/>
                  </a:ext>
                </a:extLst>
              </a:tr>
              <a:tr h="4422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Observations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In art, engaging with surroundings –</a:t>
                      </a:r>
                      <a:r>
                        <a:rPr lang="en-GB" baseline="0" dirty="0" smtClean="0">
                          <a:latin typeface="Letter-join No-Lead 40" panose="02000503000000020003" pitchFamily="2" charset="0"/>
                        </a:rPr>
                        <a:t> thinking about what you can see and how it makes you feel. 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870559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Proportion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Relationship between height, width and depth.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177285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Scale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Relationship between the size of one object to another. 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172366"/>
                  </a:ext>
                </a:extLst>
              </a:tr>
              <a:tr h="3766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/>
                          <a:latin typeface="Letter-join No-Lead 40"/>
                          <a:ea typeface="Calibri"/>
                          <a:cs typeface="Times New Roman"/>
                        </a:rPr>
                        <a:t>Tonal</a:t>
                      </a:r>
                    </a:p>
                  </a:txBody>
                  <a:tcPr marL="68580" marR="68580" marT="0" marB="0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Letter-join No-Lead 40" panose="02000503000000020003" pitchFamily="2" charset="0"/>
                        </a:rPr>
                        <a:t>A</a:t>
                      </a:r>
                      <a:r>
                        <a:rPr lang="en-GB" baseline="0" dirty="0" smtClean="0">
                          <a:latin typeface="Letter-join No-Lead 40" panose="02000503000000020003" pitchFamily="2" charset="0"/>
                        </a:rPr>
                        <a:t> range of how dark or light a colour is.</a:t>
                      </a:r>
                      <a:endParaRPr lang="en-GB" dirty="0">
                        <a:latin typeface="Letter-join No-Lead 40" panose="02000503000000020003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043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B743BC9-22D0-51A6-DF71-AADFA452B1D7}"/>
              </a:ext>
            </a:extLst>
          </p:cNvPr>
          <p:cNvSpPr txBox="1"/>
          <p:nvPr/>
        </p:nvSpPr>
        <p:spPr>
          <a:xfrm>
            <a:off x="9191988" y="4725733"/>
            <a:ext cx="2669474" cy="21852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/>
            <a:endParaRPr lang="en-GB" dirty="0">
              <a:latin typeface="Letter-join No-Lead 40" panose="02000503000000020003" pitchFamily="2" charset="0"/>
            </a:endParaRPr>
          </a:p>
          <a:p>
            <a:pPr marL="342900" lvl="0" indent="-342900">
              <a:buFontTx/>
              <a:buChar char="-"/>
            </a:pPr>
            <a:r>
              <a:rPr lang="en-GB" dirty="0" smtClean="0">
                <a:latin typeface="Letter-join No-Lead 40" panose="02000503000000020003" pitchFamily="2" charset="0"/>
              </a:rPr>
              <a:t>Combined different media to create texture and line in order to reflect light and movement.</a:t>
            </a:r>
            <a:endParaRPr lang="en-GB" sz="1400" dirty="0" smtClean="0">
              <a:solidFill>
                <a:srgbClr val="00B050"/>
              </a:solidFill>
              <a:latin typeface="Letter-join No-Lead 40" panose="02000503000000020003" pitchFamily="2" charset="0"/>
            </a:endParaRPr>
          </a:p>
          <a:p>
            <a:pPr marL="285750" lvl="0" indent="-285750">
              <a:buFontTx/>
              <a:buChar char="-"/>
            </a:pPr>
            <a:endParaRPr lang="en-GB" sz="1400" dirty="0">
              <a:latin typeface="Letter-join No-Lead 40" panose="02000503000000020003" pitchFamily="2" charset="0"/>
            </a:endParaRPr>
          </a:p>
          <a:p>
            <a:pPr marL="285750" indent="-285750">
              <a:buFont typeface="Calibri"/>
              <a:buChar char="-"/>
            </a:pPr>
            <a:endParaRPr lang="en-US" sz="1400" dirty="0">
              <a:solidFill>
                <a:srgbClr val="FF0000"/>
              </a:solidFill>
              <a:latin typeface="Letter-join No-Lead 40"/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2EC875-487E-0EBE-5B44-9DD46803B556}"/>
              </a:ext>
            </a:extLst>
          </p:cNvPr>
          <p:cNvSpPr/>
          <p:nvPr/>
        </p:nvSpPr>
        <p:spPr>
          <a:xfrm>
            <a:off x="421278" y="300912"/>
            <a:ext cx="11314334" cy="618494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Light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How did Edgar Degas paint movement without motion? - Meet The Ma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713" y="2295958"/>
            <a:ext cx="2059227" cy="242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027041" y="903027"/>
            <a:ext cx="30941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Edgar Degas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French Impressionist</a:t>
            </a:r>
          </a:p>
          <a:p>
            <a:r>
              <a:rPr lang="en-GB" sz="2400" b="1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1834 - 1917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05046" y="5301151"/>
            <a:ext cx="2369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0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Edgar Degas</a:t>
            </a:r>
          </a:p>
          <a:p>
            <a:pPr lvl="0" algn="ctr"/>
            <a:r>
              <a:rPr lang="en-GB" sz="2000" b="1" u="sng" dirty="0" smtClean="0">
                <a:solidFill>
                  <a:srgbClr val="FF0000"/>
                </a:solidFill>
                <a:latin typeface="Letter-join No-Lead 40" panose="02000503000000020003" pitchFamily="2" charset="0"/>
              </a:rPr>
              <a:t>Key Knowledge</a:t>
            </a:r>
            <a:endParaRPr lang="en-GB" sz="2000" b="1" u="sng" dirty="0">
              <a:solidFill>
                <a:srgbClr val="FF0000"/>
              </a:solidFill>
              <a:latin typeface="Letter-join No-Lead 40" panose="02000503000000020003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3535" y="4984669"/>
            <a:ext cx="23558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GB" dirty="0">
                <a:latin typeface="Letter-join No-Lead 40" panose="02000503000000020003" pitchFamily="2" charset="0"/>
              </a:rPr>
              <a:t>Known as an Impressionist although he thought of himself as a Realist.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362020" y="5003155"/>
            <a:ext cx="23241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GB" dirty="0">
                <a:latin typeface="Letter-join No-Lead 40" panose="02000503000000020003" pitchFamily="2" charset="0"/>
              </a:rPr>
              <a:t>Preferred to depict indoor scenes instead of outdoor </a:t>
            </a:r>
            <a:r>
              <a:rPr lang="en-GB" dirty="0" smtClean="0">
                <a:latin typeface="Letter-join No-Lead 40" panose="02000503000000020003" pitchFamily="2" charset="0"/>
              </a:rPr>
              <a:t>scenes, like other Impressionists. </a:t>
            </a:r>
            <a:endParaRPr lang="en-GB" dirty="0">
              <a:latin typeface="Letter-join No-Lead 40" panose="02000503000000020003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37259" y="4995422"/>
            <a:ext cx="25805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GB" dirty="0">
                <a:latin typeface="Letter-join No-Lead 40" panose="02000503000000020003" pitchFamily="2" charset="0"/>
              </a:rPr>
              <a:t>Focused on recreating movement, particularly the movement of ballerinas. </a:t>
            </a:r>
          </a:p>
        </p:txBody>
      </p:sp>
    </p:spTree>
    <p:extLst>
      <p:ext uri="{BB962C8B-B14F-4D97-AF65-F5344CB8AC3E}">
        <p14:creationId xmlns:p14="http://schemas.microsoft.com/office/powerpoint/2010/main" val="368368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43BC1D88FF4247A97FD6FA7CAC956F" ma:contentTypeVersion="13" ma:contentTypeDescription="Create a new document." ma:contentTypeScope="" ma:versionID="ceec0a7928cae12513da22a075716380">
  <xsd:schema xmlns:xsd="http://www.w3.org/2001/XMLSchema" xmlns:xs="http://www.w3.org/2001/XMLSchema" xmlns:p="http://schemas.microsoft.com/office/2006/metadata/properties" xmlns:ns2="79e43c80-a72e-4c44-95a8-999c3656de01" xmlns:ns3="3b92f45f-882c-49c8-a6f5-79a79c8da663" targetNamespace="http://schemas.microsoft.com/office/2006/metadata/properties" ma:root="true" ma:fieldsID="8f07e65e2e671db453db9794e18bfe73" ns2:_="" ns3:_="">
    <xsd:import namespace="79e43c80-a72e-4c44-95a8-999c3656de01"/>
    <xsd:import namespace="3b92f45f-882c-49c8-a6f5-79a79c8da6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e43c80-a72e-4c44-95a8-999c3656d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fa3be15d-62ab-4747-9cca-abaedad99e2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92f45f-882c-49c8-a6f5-79a79c8da66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89d9628-c4cd-4998-9e32-f7f6e8518d85}" ma:internalName="TaxCatchAll" ma:showField="CatchAllData" ma:web="3b92f45f-882c-49c8-a6f5-79a79c8da6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e43c80-a72e-4c44-95a8-999c3656de01">
      <Terms xmlns="http://schemas.microsoft.com/office/infopath/2007/PartnerControls"/>
    </lcf76f155ced4ddcb4097134ff3c332f>
    <TaxCatchAll xmlns="3b92f45f-882c-49c8-a6f5-79a79c8da663" xsi:nil="true"/>
  </documentManagement>
</p:properties>
</file>

<file path=customXml/itemProps1.xml><?xml version="1.0" encoding="utf-8"?>
<ds:datastoreItem xmlns:ds="http://schemas.openxmlformats.org/officeDocument/2006/customXml" ds:itemID="{3DD9F2A6-6112-4F7E-90F4-100ED2E978E7}"/>
</file>

<file path=customXml/itemProps2.xml><?xml version="1.0" encoding="utf-8"?>
<ds:datastoreItem xmlns:ds="http://schemas.openxmlformats.org/officeDocument/2006/customXml" ds:itemID="{DF65C7CB-DF05-4C9F-BB32-90CBC89BD6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600E54-D01E-4E26-A7F0-A16873D3A94A}">
  <ds:schemaRefs>
    <ds:schemaRef ds:uri="http://schemas.microsoft.com/office/2006/metadata/properties"/>
    <ds:schemaRef ds:uri="79e43c80-a72e-4c44-95a8-999c3656de01"/>
    <ds:schemaRef ds:uri="3b92f45f-882c-49c8-a6f5-79a79c8da66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5695</TotalTime>
  <Words>189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Letter-join No-Lead 40</vt:lpstr>
      <vt:lpstr>Times New Roman</vt:lpstr>
      <vt:lpstr>Office Theme</vt:lpstr>
      <vt:lpstr>PowerPoint Presentation</vt:lpstr>
    </vt:vector>
  </TitlesOfParts>
  <Company>L.E.A.D.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Webb</dc:creator>
  <cp:lastModifiedBy>Kirsty Webb</cp:lastModifiedBy>
  <cp:revision>173</cp:revision>
  <cp:lastPrinted>2024-11-15T08:18:18Z</cp:lastPrinted>
  <dcterms:created xsi:type="dcterms:W3CDTF">2024-07-04T19:26:26Z</dcterms:created>
  <dcterms:modified xsi:type="dcterms:W3CDTF">2025-01-04T21:40:25Z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0x010100B943BC1D88FF4247A97FD6FA7CAC956F</vt:lpwstr>
  </property>
  <property fmtid="{D5CDD505-2E9C-101B-9397-08002B2CF9AE}" pid="3" name="MediaServiceImageTags">
    <vt:lpwstr/>
  </property>
  <property fmtid="{D5CDD505-2E9C-101B-9397-08002B2CF9AE}" pid="4" name="Order">
    <vt:r8>492600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