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13D046-1B27-0374-2B58-6B536ACB295E}" v="1588" dt="2024-12-18T12:23:28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>
        <p:scale>
          <a:sx n="60" d="100"/>
          <a:sy n="60" d="100"/>
        </p:scale>
        <p:origin x="83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F13D046-1B27-0374-2B58-6B536ACB295E}"/>
    <pc:docChg chg="modSld">
      <pc:chgData name="" userId="" providerId="" clId="Web-{3F13D046-1B27-0374-2B58-6B536ACB295E}" dt="2024-12-18T11:58:43.021" v="1" actId="20577"/>
      <pc:docMkLst>
        <pc:docMk/>
      </pc:docMkLst>
      <pc:sldChg chg="modSp">
        <pc:chgData name="" userId="" providerId="" clId="Web-{3F13D046-1B27-0374-2B58-6B536ACB295E}" dt="2024-12-18T11:58:43.021" v="1" actId="20577"/>
        <pc:sldMkLst>
          <pc:docMk/>
          <pc:sldMk cId="3683681241" sldId="256"/>
        </pc:sldMkLst>
        <pc:spChg chg="mod">
          <ac:chgData name="" userId="" providerId="" clId="Web-{3F13D046-1B27-0374-2B58-6B536ACB295E}" dt="2024-12-18T11:58:43.021" v="1" actId="20577"/>
          <ac:spMkLst>
            <pc:docMk/>
            <pc:sldMk cId="3683681241" sldId="256"/>
            <ac:spMk id="7" creationId="{00000000-0000-0000-0000-000000000000}"/>
          </ac:spMkLst>
        </pc:spChg>
      </pc:sldChg>
    </pc:docChg>
  </pc:docChgLst>
  <pc:docChgLst>
    <pc:chgData name="Catherine Champney" userId="S::catherine.champney@waddingtonallsaintsacademy.co.uk::5d814658-e02e-46d9-bdf0-e081693d1c25" providerId="AD" clId="Web-{3F13D046-1B27-0374-2B58-6B536ACB295E}"/>
    <pc:docChg chg="modSld">
      <pc:chgData name="Catherine Champney" userId="S::catherine.champney@waddingtonallsaintsacademy.co.uk::5d814658-e02e-46d9-bdf0-e081693d1c25" providerId="AD" clId="Web-{3F13D046-1B27-0374-2B58-6B536ACB295E}" dt="2024-12-18T12:23:28.849" v="1520" actId="14100"/>
      <pc:docMkLst>
        <pc:docMk/>
      </pc:docMkLst>
      <pc:sldChg chg="modSp">
        <pc:chgData name="Catherine Champney" userId="S::catherine.champney@waddingtonallsaintsacademy.co.uk::5d814658-e02e-46d9-bdf0-e081693d1c25" providerId="AD" clId="Web-{3F13D046-1B27-0374-2B58-6B536ACB295E}" dt="2024-12-18T12:23:28.849" v="1520" actId="14100"/>
        <pc:sldMkLst>
          <pc:docMk/>
          <pc:sldMk cId="3683681241" sldId="256"/>
        </pc:sldMkLst>
        <pc:spChg chg="mod">
          <ac:chgData name="Catherine Champney" userId="S::catherine.champney@waddingtonallsaintsacademy.co.uk::5d814658-e02e-46d9-bdf0-e081693d1c25" providerId="AD" clId="Web-{3F13D046-1B27-0374-2B58-6B536ACB295E}" dt="2024-12-18T12:22:04.217" v="1519" actId="14100"/>
          <ac:spMkLst>
            <pc:docMk/>
            <pc:sldMk cId="3683681241" sldId="256"/>
            <ac:spMk id="5" creationId="{8B743BC9-22D0-51A6-DF71-AADFA452B1D7}"/>
          </ac:spMkLst>
        </pc:spChg>
        <pc:spChg chg="mod">
          <ac:chgData name="Catherine Champney" userId="S::catherine.champney@waddingtonallsaintsacademy.co.uk::5d814658-e02e-46d9-bdf0-e081693d1c25" providerId="AD" clId="Web-{3F13D046-1B27-0374-2B58-6B536ACB295E}" dt="2024-12-18T11:59:48.058" v="38" actId="20577"/>
          <ac:spMkLst>
            <pc:docMk/>
            <pc:sldMk cId="3683681241" sldId="256"/>
            <ac:spMk id="7" creationId="{00000000-0000-0000-0000-000000000000}"/>
          </ac:spMkLst>
        </pc:spChg>
        <pc:spChg chg="mod">
          <ac:chgData name="Catherine Champney" userId="S::catherine.champney@waddingtonallsaintsacademy.co.uk::5d814658-e02e-46d9-bdf0-e081693d1c25" providerId="AD" clId="Web-{3F13D046-1B27-0374-2B58-6B536ACB295E}" dt="2024-12-18T12:23:28.849" v="1520" actId="14100"/>
          <ac:spMkLst>
            <pc:docMk/>
            <pc:sldMk cId="3683681241" sldId="256"/>
            <ac:spMk id="11" creationId="{8F2EC875-487E-0EBE-5B44-9DD46803B556}"/>
          </ac:spMkLst>
        </pc:spChg>
        <pc:graphicFrameChg chg="mod modGraphic">
          <ac:chgData name="Catherine Champney" userId="S::catherine.champney@waddingtonallsaintsacademy.co.uk::5d814658-e02e-46d9-bdf0-e081693d1c25" providerId="AD" clId="Web-{3F13D046-1B27-0374-2B58-6B536ACB295E}" dt="2024-12-18T12:21:40.872" v="1515"/>
          <ac:graphicFrameMkLst>
            <pc:docMk/>
            <pc:sldMk cId="3683681241" sldId="256"/>
            <ac:graphicFrameMk id="10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6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88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1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1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0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36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95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82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24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25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3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6CFFC-D27F-4DA0-98F5-FA31DA5DDCF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69199" y="628214"/>
            <a:ext cx="8358378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3600" b="1" u="sng" dirty="0">
                <a:solidFill>
                  <a:srgbClr val="0070C0"/>
                </a:solidFill>
                <a:latin typeface="Letter-join No-Lead 40"/>
              </a:rPr>
              <a:t>Year 6 Science – Evolution and Inheritance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518335"/>
              </p:ext>
            </p:extLst>
          </p:nvPr>
        </p:nvGraphicFramePr>
        <p:xfrm>
          <a:off x="671763" y="1353552"/>
          <a:ext cx="8109836" cy="4767397"/>
        </p:xfrm>
        <a:graphic>
          <a:graphicData uri="http://schemas.openxmlformats.org/drawingml/2006/table">
            <a:tbl>
              <a:tblPr firstRow="1" firstCol="1" bandRow="1"/>
              <a:tblGrid>
                <a:gridCol w="2112339">
                  <a:extLst>
                    <a:ext uri="{9D8B030D-6E8A-4147-A177-3AD203B41FA5}">
                      <a16:colId xmlns:a16="http://schemas.microsoft.com/office/drawing/2014/main" val="2572782030"/>
                    </a:ext>
                  </a:extLst>
                </a:gridCol>
                <a:gridCol w="5997497">
                  <a:extLst>
                    <a:ext uri="{9D8B030D-6E8A-4147-A177-3AD203B41FA5}">
                      <a16:colId xmlns:a16="http://schemas.microsoft.com/office/drawing/2014/main" val="4235506168"/>
                    </a:ext>
                  </a:extLst>
                </a:gridCol>
              </a:tblGrid>
              <a:tr h="36930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Key Vocabulary</a:t>
                      </a:r>
                      <a:endParaRPr lang="en-GB" sz="2000" dirty="0">
                        <a:solidFill>
                          <a:srgbClr val="0070C0"/>
                        </a:solidFill>
                        <a:effectLst/>
                        <a:latin typeface="Letter-join No-Lead 4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868084"/>
                  </a:ext>
                </a:extLst>
              </a:tr>
              <a:tr h="386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Evolution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The process of which living things change over time.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760078"/>
                  </a:ext>
                </a:extLst>
              </a:tr>
              <a:tr h="671465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Inheritance/</a:t>
                      </a:r>
                      <a:endParaRPr lang="en-GB" sz="2000" b="1" dirty="0">
                        <a:solidFill>
                          <a:srgbClr val="0070C0"/>
                        </a:solidFill>
                        <a:effectLst/>
                        <a:latin typeface="Letter-join No-Lead 40"/>
                        <a:ea typeface="Calibri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2000" b="1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Inherited traits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When a living thing reproduces and passes on genetic information to its offspring 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21998"/>
                  </a:ext>
                </a:extLst>
              </a:tr>
              <a:tr h="386091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Acquired </a:t>
                      </a:r>
                      <a:r>
                        <a:rPr lang="en-GB" sz="2000" b="1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traits</a:t>
                      </a:r>
                      <a:endParaRPr lang="en-GB" sz="2000" b="1" dirty="0">
                        <a:solidFill>
                          <a:srgbClr val="0070C0"/>
                        </a:solidFill>
                        <a:effectLst/>
                        <a:latin typeface="Letter-join No-Lead 4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400" baseline="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Traits/characteristics developed during a lifetime 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870559"/>
                  </a:ext>
                </a:extLst>
              </a:tr>
              <a:tr h="419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Adaptation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The process in which a living organism becomes better able to live in a habitat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759415"/>
                  </a:ext>
                </a:extLst>
              </a:tr>
              <a:tr h="738612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Theory of evolution 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Book written by Charles Darwin proposing the theory of natural selection and adaptation 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177285"/>
                  </a:ext>
                </a:extLst>
              </a:tr>
              <a:tr h="419665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Charles Darwin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An English scientist who studied nature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172366"/>
                  </a:ext>
                </a:extLst>
              </a:tr>
              <a:tr h="369306"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Extinction 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When there are no individuals of a </a:t>
                      </a:r>
                      <a:r>
                        <a:rPr lang="en-GB" sz="140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species</a:t>
                      </a: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 left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503350"/>
                  </a:ext>
                </a:extLst>
              </a:tr>
              <a:tr h="5035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Natural selection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Species change over time as a response to their </a:t>
                      </a:r>
                      <a:r>
                        <a:rPr lang="en-GB" sz="140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environment</a:t>
                      </a: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 or competition </a:t>
                      </a:r>
                      <a:r>
                        <a:rPr lang="en-GB" sz="140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 survive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589262"/>
                  </a:ext>
                </a:extLst>
              </a:tr>
              <a:tr h="5035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Genetics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When living things reproduce, they pass on characteristics through their </a:t>
                      </a:r>
                      <a:r>
                        <a:rPr lang="en-GB" sz="140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genes - </a:t>
                      </a:r>
                      <a:r>
                        <a:rPr lang="en-GB" sz="1400" dirty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 inside their cells.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0302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B743BC9-22D0-51A6-DF71-AADFA452B1D7}"/>
              </a:ext>
            </a:extLst>
          </p:cNvPr>
          <p:cNvSpPr txBox="1"/>
          <p:nvPr/>
        </p:nvSpPr>
        <p:spPr>
          <a:xfrm>
            <a:off x="9160035" y="297346"/>
            <a:ext cx="2574031" cy="68634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en-GB" sz="2000" b="1" dirty="0">
                <a:solidFill>
                  <a:srgbClr val="0070C0"/>
                </a:solidFill>
                <a:latin typeface="Letter-join No-Lead 40" panose="02000503000000020003" pitchFamily="2" charset="0"/>
              </a:rPr>
              <a:t>Key Knowledge</a:t>
            </a:r>
          </a:p>
          <a:p>
            <a:pPr lvl="0" algn="ctr"/>
            <a:endParaRPr lang="en-GB" sz="1400" b="1" dirty="0">
              <a:solidFill>
                <a:srgbClr val="0070C0"/>
              </a:solidFill>
              <a:latin typeface="Letter-join No-Lead 40" panose="02000503000000020003" pitchFamily="2" charset="0"/>
            </a:endParaRPr>
          </a:p>
          <a:p>
            <a:pPr marL="285750" lvl="0" indent="-285750">
              <a:buFontTx/>
              <a:buChar char="-"/>
            </a:pPr>
            <a:endParaRPr lang="en-GB" sz="1400" dirty="0">
              <a:solidFill>
                <a:srgbClr val="0070C0"/>
              </a:solidFill>
              <a:latin typeface="Letter-join No-Lead 40" panose="02000503000000020003" pitchFamily="2" charset="0"/>
            </a:endParaRP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latin typeface="Letter-join No-Lead 40"/>
              </a:rPr>
              <a:t>To know heredity as the process by which genetic information is transmitted from one generation to the next. </a:t>
            </a:r>
            <a:endParaRPr lang="en-GB" sz="1400">
              <a:latin typeface="Letter-join No-Lead 40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GB" sz="1400" dirty="0">
              <a:latin typeface="Letter-join No-Lead 40"/>
            </a:endParaRPr>
          </a:p>
          <a:p>
            <a:pPr marL="285750" indent="-285750">
              <a:buFontTx/>
              <a:buChar char="-"/>
            </a:pPr>
            <a:r>
              <a:rPr lang="en-GB" sz="1400" dirty="0">
                <a:latin typeface="Letter-join No-Lead 40"/>
              </a:rPr>
              <a:t>To know a simple model of chromosomes, genes and DNA</a:t>
            </a:r>
            <a:endParaRPr lang="en-GB" sz="1400">
              <a:latin typeface="Letter-join No-Lead 40"/>
              <a:ea typeface="Calibri"/>
              <a:cs typeface="Calibri"/>
            </a:endParaRPr>
          </a:p>
          <a:p>
            <a:pPr marL="285750" indent="-285750">
              <a:buFontTx/>
              <a:buChar char="-"/>
            </a:pPr>
            <a:endParaRPr lang="en-GB" sz="1400" dirty="0">
              <a:latin typeface="Letter-join No-Lead 40"/>
            </a:endParaRPr>
          </a:p>
          <a:p>
            <a:pPr marL="285750" indent="-285750">
              <a:buFontTx/>
              <a:buChar char="-"/>
            </a:pPr>
            <a:r>
              <a:rPr lang="en-GB" sz="1400" dirty="0">
                <a:latin typeface="Letter-join No-Lead 40"/>
              </a:rPr>
              <a:t>To know the variation between species and between individuals of the same species means some organisms are more successful, which can drive natural selection.</a:t>
            </a:r>
            <a:endParaRPr lang="en-GB" sz="1400" dirty="0">
              <a:latin typeface="Letter-join No-Lead 40"/>
              <a:ea typeface="Calibri"/>
              <a:cs typeface="Calibri"/>
            </a:endParaRPr>
          </a:p>
          <a:p>
            <a:pPr marL="285750" indent="-285750">
              <a:buFontTx/>
              <a:buChar char="-"/>
            </a:pPr>
            <a:endParaRPr lang="en-GB" sz="1400" dirty="0">
              <a:latin typeface="Letter-join No-Lead 40"/>
            </a:endParaRPr>
          </a:p>
          <a:p>
            <a:pPr marL="285750" indent="-285750">
              <a:buFontTx/>
              <a:buChar char="-"/>
            </a:pPr>
            <a:r>
              <a:rPr lang="en-GB" sz="1400" dirty="0">
                <a:latin typeface="Letter-join No-Lead 40"/>
              </a:rPr>
              <a:t>To know that changes in the environment may leave some entire species or individuals, less well adapted to survive or  reproduce, which in turn may lead to extinction. </a:t>
            </a:r>
            <a:endParaRPr lang="en-GB" sz="1400">
              <a:latin typeface="Letter-join No-Lead 40"/>
              <a:ea typeface="Calibri"/>
              <a:cs typeface="Calibri"/>
            </a:endParaRPr>
          </a:p>
          <a:p>
            <a:pPr marL="285750" lvl="0" indent="-285750">
              <a:buFontTx/>
              <a:buChar char="-"/>
            </a:pPr>
            <a:endParaRPr lang="en-GB" sz="1400" dirty="0">
              <a:latin typeface="Letter-join No-Lead 40" panose="02000503000000020003" pitchFamily="2" charset="0"/>
            </a:endParaRPr>
          </a:p>
          <a:p>
            <a:pPr marL="285750" indent="-285750">
              <a:buFont typeface="Calibri"/>
              <a:buChar char="-"/>
            </a:pPr>
            <a:endParaRPr lang="en-US" sz="1400" dirty="0">
              <a:solidFill>
                <a:srgbClr val="FF0000"/>
              </a:solidFill>
              <a:latin typeface="Letter-join No-Lead 40"/>
              <a:ea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2EC875-487E-0EBE-5B44-9DD46803B556}"/>
              </a:ext>
            </a:extLst>
          </p:cNvPr>
          <p:cNvSpPr/>
          <p:nvPr/>
        </p:nvSpPr>
        <p:spPr>
          <a:xfrm>
            <a:off x="441330" y="300913"/>
            <a:ext cx="11404571" cy="6258869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2" descr="Light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68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e43c80-a72e-4c44-95a8-999c3656de01">
      <Terms xmlns="http://schemas.microsoft.com/office/infopath/2007/PartnerControls"/>
    </lcf76f155ced4ddcb4097134ff3c332f>
    <TaxCatchAll xmlns="3b92f45f-882c-49c8-a6f5-79a79c8da66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43BC1D88FF4247A97FD6FA7CAC956F" ma:contentTypeVersion="13" ma:contentTypeDescription="Create a new document." ma:contentTypeScope="" ma:versionID="ceec0a7928cae12513da22a075716380">
  <xsd:schema xmlns:xsd="http://www.w3.org/2001/XMLSchema" xmlns:xs="http://www.w3.org/2001/XMLSchema" xmlns:p="http://schemas.microsoft.com/office/2006/metadata/properties" xmlns:ns2="79e43c80-a72e-4c44-95a8-999c3656de01" xmlns:ns3="3b92f45f-882c-49c8-a6f5-79a79c8da663" targetNamespace="http://schemas.microsoft.com/office/2006/metadata/properties" ma:root="true" ma:fieldsID="8f07e65e2e671db453db9794e18bfe73" ns2:_="" ns3:_="">
    <xsd:import namespace="79e43c80-a72e-4c44-95a8-999c3656de01"/>
    <xsd:import namespace="3b92f45f-882c-49c8-a6f5-79a79c8da6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43c80-a72e-4c44-95a8-999c3656d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a3be15d-62ab-4747-9cca-abaedad99e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92f45f-882c-49c8-a6f5-79a79c8da66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89d9628-c4cd-4998-9e32-f7f6e8518d85}" ma:internalName="TaxCatchAll" ma:showField="CatchAllData" ma:web="3b92f45f-882c-49c8-a6f5-79a79c8da6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600E54-D01E-4E26-A7F0-A16873D3A94A}">
  <ds:schemaRefs>
    <ds:schemaRef ds:uri="3b92f45f-882c-49c8-a6f5-79a79c8da66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79e43c80-a72e-4c44-95a8-999c3656de0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6741741-B9AB-42D5-B6D8-33C4F3B4CCEA}"/>
</file>

<file path=customXml/itemProps3.xml><?xml version="1.0" encoding="utf-8"?>
<ds:datastoreItem xmlns:ds="http://schemas.openxmlformats.org/officeDocument/2006/customXml" ds:itemID="{DF65C7CB-DF05-4C9F-BB32-90CBC89BD6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214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L.E.A.D.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Webb</dc:creator>
  <cp:lastModifiedBy>Kirsty Webb</cp:lastModifiedBy>
  <cp:revision>264</cp:revision>
  <dcterms:created xsi:type="dcterms:W3CDTF">2024-07-04T19:26:26Z</dcterms:created>
  <dcterms:modified xsi:type="dcterms:W3CDTF">2024-12-18T12:23:29Z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0x010100B943BC1D88FF4247A97FD6FA7CAC956F</vt:lpwstr>
  </property>
  <property fmtid="{D5CDD505-2E9C-101B-9397-08002B2CF9AE}" pid="3" name="MediaServiceImageTags">
    <vt:lpwstr/>
  </property>
  <property fmtid="{D5CDD505-2E9C-101B-9397-08002B2CF9AE}" pid="4" name="Order">
    <vt:r8>492100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