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B85005-01EE-C456-D593-7A192FEF7314}" v="1608" dt="2024-11-12T21:28:08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6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88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1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1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0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6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95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8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4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25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CFFC-D27F-4DA0-98F5-FA31DA5DDCF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98490" y="377611"/>
            <a:ext cx="5759910" cy="4616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u="sng" dirty="0">
                <a:solidFill>
                  <a:srgbClr val="002060"/>
                </a:solidFill>
                <a:latin typeface="Letter-join No-Lead 40" panose="02000503000000020003" pitchFamily="2" charset="0"/>
              </a:rPr>
              <a:t>Year 6 History – The Industrial Revolution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90443"/>
              </p:ext>
            </p:extLst>
          </p:nvPr>
        </p:nvGraphicFramePr>
        <p:xfrm>
          <a:off x="501668" y="1464531"/>
          <a:ext cx="11073286" cy="3297543"/>
        </p:xfrm>
        <a:graphic>
          <a:graphicData uri="http://schemas.openxmlformats.org/drawingml/2006/table">
            <a:tbl>
              <a:tblPr firstRow="1" firstCol="1" bandRow="1"/>
              <a:tblGrid>
                <a:gridCol w="2809222">
                  <a:extLst>
                    <a:ext uri="{9D8B030D-6E8A-4147-A177-3AD203B41FA5}">
                      <a16:colId xmlns:a16="http://schemas.microsoft.com/office/drawing/2014/main" val="2572782030"/>
                    </a:ext>
                  </a:extLst>
                </a:gridCol>
                <a:gridCol w="8264064">
                  <a:extLst>
                    <a:ext uri="{9D8B030D-6E8A-4147-A177-3AD203B41FA5}">
                      <a16:colId xmlns:a16="http://schemas.microsoft.com/office/drawing/2014/main" val="4235506168"/>
                    </a:ext>
                  </a:extLst>
                </a:gridCol>
              </a:tblGrid>
              <a:tr h="165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Key Vocabulary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868084"/>
                  </a:ext>
                </a:extLst>
              </a:tr>
              <a:tr h="345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Agriculture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The practice of growing crops</a:t>
                      </a:r>
                      <a:r>
                        <a:rPr lang="en-GB" sz="1400" baseline="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and raising animals/livestock.</a:t>
                      </a:r>
                      <a:endParaRPr lang="en-GB" sz="1400" dirty="0"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218650"/>
                  </a:ext>
                </a:extLst>
              </a:tr>
              <a:tr h="345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Economy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The process and systems where goods and services are produced,</a:t>
                      </a:r>
                      <a:r>
                        <a:rPr lang="en-GB" sz="1400" baseline="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sold and bought.</a:t>
                      </a:r>
                      <a:endParaRPr lang="en-GB" sz="1400" dirty="0"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247638"/>
                  </a:ext>
                </a:extLst>
              </a:tr>
              <a:tr h="345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Factory 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40" panose="02000503000000020003" pitchFamily="2" charset="0"/>
                        </a:rPr>
                        <a:t>Rules which should be legally followed to regulate and improve working conditions.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760078"/>
                  </a:ext>
                </a:extLst>
              </a:tr>
              <a:tr h="393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Industrial</a:t>
                      </a:r>
                      <a:r>
                        <a:rPr lang="en-GB" sz="1600" b="1" baseline="0" dirty="0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Revolution</a:t>
                      </a:r>
                      <a:endParaRPr lang="en-GB" sz="1600" b="1" dirty="0">
                        <a:solidFill>
                          <a:srgbClr val="002060"/>
                        </a:solidFill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40" panose="02000503000000020003" pitchFamily="2" charset="0"/>
                        </a:rPr>
                        <a:t>The process of change from an agricultural industry</a:t>
                      </a:r>
                      <a:r>
                        <a:rPr lang="en-GB" sz="1400" baseline="0" dirty="0">
                          <a:latin typeface="Letter-join No-Lead 40" panose="02000503000000020003" pitchFamily="2" charset="0"/>
                        </a:rPr>
                        <a:t> and economy to a machine dominated industry and economy. </a:t>
                      </a:r>
                      <a:endParaRPr lang="en-GB" sz="1400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21998"/>
                  </a:ext>
                </a:extLst>
              </a:tr>
              <a:tr h="4422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Industry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40" panose="02000503000000020003" pitchFamily="2" charset="0"/>
                        </a:rPr>
                        <a:t>A</a:t>
                      </a:r>
                      <a:r>
                        <a:rPr lang="en-GB" sz="1400" baseline="0" dirty="0">
                          <a:latin typeface="Letter-join No-Lead 40" panose="02000503000000020003" pitchFamily="2" charset="0"/>
                        </a:rPr>
                        <a:t> group of manufacturers and businesses that sell similar products and services.  </a:t>
                      </a:r>
                      <a:endParaRPr lang="en-GB" sz="1400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870559"/>
                  </a:ext>
                </a:extLst>
              </a:tr>
              <a:tr h="376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err="1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Manufactoring</a:t>
                      </a:r>
                      <a:endParaRPr lang="en-GB" sz="1600" b="1" dirty="0">
                        <a:solidFill>
                          <a:srgbClr val="002060"/>
                        </a:solidFill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40" panose="02000503000000020003" pitchFamily="2" charset="0"/>
                        </a:rPr>
                        <a:t>The making of products on a large scale using</a:t>
                      </a:r>
                      <a:r>
                        <a:rPr lang="en-GB" sz="1400" baseline="0" dirty="0">
                          <a:latin typeface="Letter-join No-Lead 40" panose="02000503000000020003" pitchFamily="2" charset="0"/>
                        </a:rPr>
                        <a:t> machines. </a:t>
                      </a:r>
                      <a:endParaRPr lang="en-GB" sz="1400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177285"/>
                  </a:ext>
                </a:extLst>
              </a:tr>
              <a:tr h="376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206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Mechanised 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Letter-join No-Lead 40" panose="02000503000000020003" pitchFamily="2" charset="0"/>
                        </a:rPr>
                        <a:t>Uses machines or automatic devices within a</a:t>
                      </a:r>
                      <a:r>
                        <a:rPr lang="en-GB" sz="1400" baseline="0" dirty="0">
                          <a:latin typeface="Letter-join No-Lead 40" panose="02000503000000020003" pitchFamily="2" charset="0"/>
                        </a:rPr>
                        <a:t> process</a:t>
                      </a:r>
                      <a:endParaRPr lang="en-GB" sz="1400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172366"/>
                  </a:ext>
                </a:extLst>
              </a:tr>
              <a:tr h="376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rgbClr val="002060"/>
                        </a:solidFill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04378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8F2EC875-487E-0EBE-5B44-9DD46803B556}"/>
              </a:ext>
            </a:extLst>
          </p:cNvPr>
          <p:cNvSpPr/>
          <p:nvPr/>
        </p:nvSpPr>
        <p:spPr>
          <a:xfrm>
            <a:off x="421278" y="300912"/>
            <a:ext cx="11314334" cy="638621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Light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157193" y="839276"/>
            <a:ext cx="96094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latin typeface="Letter-join Plus 8" panose="02000505000000020003" pitchFamily="50" charset="0"/>
              </a:rPr>
              <a:t>What made the Industrial Revolution a significant turning point in British history and what impact did it have on people’s lives?</a:t>
            </a:r>
            <a:endParaRPr lang="en-GB" sz="2000" b="1" i="0" dirty="0">
              <a:solidFill>
                <a:srgbClr val="002060"/>
              </a:solidFill>
              <a:effectLst/>
              <a:latin typeface="Quicksand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02" y="4401725"/>
            <a:ext cx="8232743" cy="226043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60375" y="5569528"/>
            <a:ext cx="4388716" cy="1092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2060"/>
                </a:solidFill>
                <a:latin typeface="Letter-join No-Lead 40" panose="02000503000000020003" pitchFamily="2" charset="0"/>
              </a:rPr>
              <a:t>First Wave of the Industrial Revolution</a:t>
            </a:r>
          </a:p>
          <a:p>
            <a:pPr algn="ctr"/>
            <a:r>
              <a:rPr lang="en-GB" sz="2000" b="1" dirty="0">
                <a:solidFill>
                  <a:srgbClr val="002060"/>
                </a:solidFill>
                <a:latin typeface="Letter-join No-Lead 40" panose="02000503000000020003" pitchFamily="2" charset="0"/>
              </a:rPr>
              <a:t>1760 - 1840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2100551" y="4516822"/>
            <a:ext cx="624176" cy="23276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>
            <a:off x="5023860" y="4513372"/>
            <a:ext cx="624176" cy="23276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 rot="5400000">
            <a:off x="8222312" y="5006028"/>
            <a:ext cx="624176" cy="23276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2" descr="The Evolution of Industry: A Comprehensive Look at the Four Industrial  Revolution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54"/>
          <a:stretch/>
        </p:blipFill>
        <p:spPr bwMode="auto">
          <a:xfrm>
            <a:off x="8944438" y="5254558"/>
            <a:ext cx="2621280" cy="135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707812" y="4426425"/>
            <a:ext cx="292520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latin typeface="Letter-join No-Lead 40" panose="02000503000000020003" pitchFamily="2" charset="0"/>
              </a:rPr>
              <a:t>4 Waves of </a:t>
            </a:r>
          </a:p>
          <a:p>
            <a:pPr algn="ctr"/>
            <a:r>
              <a:rPr lang="en-GB" b="1" dirty="0">
                <a:solidFill>
                  <a:srgbClr val="002060"/>
                </a:solidFill>
                <a:latin typeface="Letter-join No-Lead 40" panose="02000503000000020003" pitchFamily="2" charset="0"/>
              </a:rPr>
              <a:t>Industrial Revolution </a:t>
            </a:r>
          </a:p>
        </p:txBody>
      </p:sp>
      <p:sp>
        <p:nvSpPr>
          <p:cNvPr id="22" name="Right Arrow 21"/>
          <p:cNvSpPr/>
          <p:nvPr/>
        </p:nvSpPr>
        <p:spPr>
          <a:xfrm rot="10800000">
            <a:off x="6187642" y="5562101"/>
            <a:ext cx="624176" cy="23276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68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3BC1D88FF4247A97FD6FA7CAC956F" ma:contentTypeVersion="13" ma:contentTypeDescription="Create a new document." ma:contentTypeScope="" ma:versionID="ceec0a7928cae12513da22a075716380">
  <xsd:schema xmlns:xsd="http://www.w3.org/2001/XMLSchema" xmlns:xs="http://www.w3.org/2001/XMLSchema" xmlns:p="http://schemas.microsoft.com/office/2006/metadata/properties" xmlns:ns2="79e43c80-a72e-4c44-95a8-999c3656de01" xmlns:ns3="3b92f45f-882c-49c8-a6f5-79a79c8da663" targetNamespace="http://schemas.microsoft.com/office/2006/metadata/properties" ma:root="true" ma:fieldsID="8f07e65e2e671db453db9794e18bfe73" ns2:_="" ns3:_="">
    <xsd:import namespace="79e43c80-a72e-4c44-95a8-999c3656de01"/>
    <xsd:import namespace="3b92f45f-882c-49c8-a6f5-79a79c8da6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43c80-a72e-4c44-95a8-999c3656d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a3be15d-62ab-4747-9cca-abaedad99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2f45f-882c-49c8-a6f5-79a79c8da66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89d9628-c4cd-4998-9e32-f7f6e8518d85}" ma:internalName="TaxCatchAll" ma:showField="CatchAllData" ma:web="3b92f45f-882c-49c8-a6f5-79a79c8da6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e43c80-a72e-4c44-95a8-999c3656de01">
      <Terms xmlns="http://schemas.microsoft.com/office/infopath/2007/PartnerControls"/>
    </lcf76f155ced4ddcb4097134ff3c332f>
    <TaxCatchAll xmlns="3b92f45f-882c-49c8-a6f5-79a79c8da663" xsi:nil="true"/>
  </documentManagement>
</p:properties>
</file>

<file path=customXml/itemProps1.xml><?xml version="1.0" encoding="utf-8"?>
<ds:datastoreItem xmlns:ds="http://schemas.openxmlformats.org/officeDocument/2006/customXml" ds:itemID="{DF65C7CB-DF05-4C9F-BB32-90CBC89BD6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380DB7-A30A-4A23-8264-86F767D70046}"/>
</file>

<file path=customXml/itemProps3.xml><?xml version="1.0" encoding="utf-8"?>
<ds:datastoreItem xmlns:ds="http://schemas.openxmlformats.org/officeDocument/2006/customXml" ds:itemID="{46600E54-D01E-4E26-A7F0-A16873D3A94A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3b92f45f-882c-49c8-a6f5-79a79c8da663"/>
    <ds:schemaRef ds:uri="79e43c80-a72e-4c44-95a8-999c3656de0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5868</TotalTime>
  <Words>141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Letter-join No-Lead 40</vt:lpstr>
      <vt:lpstr>Letter-join Plus 8</vt:lpstr>
      <vt:lpstr>Quicksand</vt:lpstr>
      <vt:lpstr>Times New Roman</vt:lpstr>
      <vt:lpstr>Office Theme</vt:lpstr>
      <vt:lpstr>PowerPoint Presentation</vt:lpstr>
    </vt:vector>
  </TitlesOfParts>
  <Company>L.E.A.D.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Webb</dc:creator>
  <cp:lastModifiedBy>Kirsty Webb</cp:lastModifiedBy>
  <cp:revision>188</cp:revision>
  <cp:lastPrinted>2024-11-15T08:18:18Z</cp:lastPrinted>
  <dcterms:created xsi:type="dcterms:W3CDTF">2024-07-04T19:26:26Z</dcterms:created>
  <dcterms:modified xsi:type="dcterms:W3CDTF">2025-01-16T21:54:05Z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0x010100B943BC1D88FF4247A97FD6FA7CAC956F</vt:lpwstr>
  </property>
  <property fmtid="{D5CDD505-2E9C-101B-9397-08002B2CF9AE}" pid="3" name="MediaServiceImageTags">
    <vt:lpwstr/>
  </property>
</Properties>
</file>